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3"/>
  </p:notesMasterIdLst>
  <p:handoutMasterIdLst>
    <p:handoutMasterId r:id="rId44"/>
  </p:handoutMasterIdLst>
  <p:sldIdLst>
    <p:sldId id="370" r:id="rId2"/>
    <p:sldId id="719" r:id="rId3"/>
    <p:sldId id="821" r:id="rId4"/>
    <p:sldId id="789" r:id="rId5"/>
    <p:sldId id="792" r:id="rId6"/>
    <p:sldId id="788" r:id="rId7"/>
    <p:sldId id="801" r:id="rId8"/>
    <p:sldId id="694" r:id="rId9"/>
    <p:sldId id="823" r:id="rId10"/>
    <p:sldId id="822" r:id="rId11"/>
    <p:sldId id="820" r:id="rId12"/>
    <p:sldId id="813" r:id="rId13"/>
    <p:sldId id="825" r:id="rId14"/>
    <p:sldId id="798" r:id="rId15"/>
    <p:sldId id="800" r:id="rId16"/>
    <p:sldId id="754" r:id="rId17"/>
    <p:sldId id="755" r:id="rId18"/>
    <p:sldId id="803" r:id="rId19"/>
    <p:sldId id="826" r:id="rId20"/>
    <p:sldId id="827" r:id="rId21"/>
    <p:sldId id="811" r:id="rId22"/>
    <p:sldId id="804" r:id="rId23"/>
    <p:sldId id="839" r:id="rId24"/>
    <p:sldId id="824" r:id="rId25"/>
    <p:sldId id="830" r:id="rId26"/>
    <p:sldId id="810" r:id="rId27"/>
    <p:sldId id="817" r:id="rId28"/>
    <p:sldId id="829" r:id="rId29"/>
    <p:sldId id="812" r:id="rId30"/>
    <p:sldId id="818" r:id="rId31"/>
    <p:sldId id="831" r:id="rId32"/>
    <p:sldId id="832" r:id="rId33"/>
    <p:sldId id="833" r:id="rId34"/>
    <p:sldId id="834" r:id="rId35"/>
    <p:sldId id="835" r:id="rId36"/>
    <p:sldId id="836" r:id="rId37"/>
    <p:sldId id="837" r:id="rId38"/>
    <p:sldId id="840" r:id="rId39"/>
    <p:sldId id="838" r:id="rId40"/>
    <p:sldId id="828" r:id="rId41"/>
    <p:sldId id="468" r:id="rId42"/>
  </p:sldIdLst>
  <p:sldSz cx="12192000" cy="6858000"/>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 userDrawn="1">
          <p15:clr>
            <a:srgbClr val="A4A3A4"/>
          </p15:clr>
        </p15:guide>
        <p15:guide id="2" pos="744" userDrawn="1">
          <p15:clr>
            <a:srgbClr val="A4A3A4"/>
          </p15:clr>
        </p15:guide>
        <p15:guide id="3" pos="312" userDrawn="1">
          <p15:clr>
            <a:srgbClr val="A4A3A4"/>
          </p15:clr>
        </p15:guide>
        <p15:guide id="4" orient="horz" pos="2136" userDrawn="1">
          <p15:clr>
            <a:srgbClr val="A4A3A4"/>
          </p15:clr>
        </p15:guide>
        <p15:guide id="5" pos="75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CC"/>
    <a:srgbClr val="FFFFCC"/>
    <a:srgbClr val="0066FF"/>
    <a:srgbClr val="D00005"/>
    <a:srgbClr val="FF7C80"/>
    <a:srgbClr val="0000FF"/>
    <a:srgbClr val="00CCFF"/>
    <a:srgbClr val="73CADB"/>
    <a:srgbClr val="FFF266"/>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869" autoAdjust="0"/>
    <p:restoredTop sz="91920" autoAdjust="0"/>
  </p:normalViewPr>
  <p:slideViewPr>
    <p:cSldViewPr snapToGrid="0" showGuides="1">
      <p:cViewPr varScale="1">
        <p:scale>
          <a:sx n="71" d="100"/>
          <a:sy n="71" d="100"/>
        </p:scale>
        <p:origin x="456" y="60"/>
      </p:cViewPr>
      <p:guideLst>
        <p:guide orient="horz" pos="288"/>
        <p:guide pos="744"/>
        <p:guide pos="312"/>
        <p:guide orient="horz" pos="2136"/>
        <p:guide pos="7584"/>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00" d="100"/>
        <a:sy n="100" d="100"/>
      </p:scale>
      <p:origin x="0" y="-11136"/>
    </p:cViewPr>
  </p:sorterViewPr>
  <p:notesViewPr>
    <p:cSldViewPr snapToGrid="0" showGuides="1">
      <p:cViewPr varScale="1">
        <p:scale>
          <a:sx n="81" d="100"/>
          <a:sy n="81" d="100"/>
        </p:scale>
        <p:origin x="1262"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9132" y="175871"/>
            <a:ext cx="4028440" cy="351737"/>
          </a:xfrm>
          <a:prstGeom prst="rect">
            <a:avLst/>
          </a:prstGeom>
        </p:spPr>
        <p:txBody>
          <a:bodyPr vert="horz" lIns="93150" tIns="46576" rIns="93150" bIns="46576" rtlCol="0"/>
          <a:lstStyle>
            <a:lvl1pPr algn="l">
              <a:defRPr sz="1200"/>
            </a:lvl1pPr>
          </a:lstStyle>
          <a:p>
            <a:endParaRPr lang="en-US" dirty="0"/>
          </a:p>
        </p:txBody>
      </p:sp>
      <p:sp>
        <p:nvSpPr>
          <p:cNvPr id="3" name="Date Placeholder 2"/>
          <p:cNvSpPr>
            <a:spLocks noGrp="1"/>
          </p:cNvSpPr>
          <p:nvPr>
            <p:ph type="dt" sz="quarter" idx="1"/>
          </p:nvPr>
        </p:nvSpPr>
        <p:spPr>
          <a:xfrm>
            <a:off x="5133924" y="175871"/>
            <a:ext cx="4028440" cy="351737"/>
          </a:xfrm>
          <a:prstGeom prst="rect">
            <a:avLst/>
          </a:prstGeom>
        </p:spPr>
        <p:txBody>
          <a:bodyPr vert="horz" lIns="93150" tIns="46576" rIns="93150" bIns="46576" rtlCol="0"/>
          <a:lstStyle>
            <a:lvl1pPr algn="r">
              <a:defRPr sz="1200"/>
            </a:lvl1pPr>
          </a:lstStyle>
          <a:p>
            <a:r>
              <a:rPr lang="en-US" dirty="0"/>
              <a:t>02/06/2019</a:t>
            </a:r>
          </a:p>
        </p:txBody>
      </p:sp>
      <p:sp>
        <p:nvSpPr>
          <p:cNvPr id="4" name="Footer Placeholder 3"/>
          <p:cNvSpPr>
            <a:spLocks noGrp="1"/>
          </p:cNvSpPr>
          <p:nvPr>
            <p:ph type="ftr" sz="quarter" idx="2"/>
          </p:nvPr>
        </p:nvSpPr>
        <p:spPr>
          <a:xfrm>
            <a:off x="79132" y="6485683"/>
            <a:ext cx="4028440" cy="351736"/>
          </a:xfrm>
          <a:prstGeom prst="rect">
            <a:avLst/>
          </a:prstGeom>
        </p:spPr>
        <p:txBody>
          <a:bodyPr vert="horz" lIns="93150" tIns="46576" rIns="93150" bIns="46576" rtlCol="0" anchor="b"/>
          <a:lstStyle>
            <a:lvl1pPr algn="l">
              <a:defRPr sz="1200"/>
            </a:lvl1pPr>
          </a:lstStyle>
          <a:p>
            <a:r>
              <a:rPr lang="en-US" dirty="0"/>
              <a:t>DRAFT - TODD GROUNDWATER</a:t>
            </a:r>
          </a:p>
        </p:txBody>
      </p:sp>
      <p:sp>
        <p:nvSpPr>
          <p:cNvPr id="5" name="Slide Number Placeholder 4"/>
          <p:cNvSpPr>
            <a:spLocks noGrp="1"/>
          </p:cNvSpPr>
          <p:nvPr>
            <p:ph type="sldNum" sz="quarter" idx="3"/>
          </p:nvPr>
        </p:nvSpPr>
        <p:spPr>
          <a:xfrm>
            <a:off x="5133924" y="6485683"/>
            <a:ext cx="4028440" cy="351736"/>
          </a:xfrm>
          <a:prstGeom prst="rect">
            <a:avLst/>
          </a:prstGeom>
        </p:spPr>
        <p:txBody>
          <a:bodyPr vert="horz" lIns="93150" tIns="46576" rIns="93150" bIns="46576" rtlCol="0" anchor="b"/>
          <a:lstStyle>
            <a:lvl1pPr algn="r">
              <a:defRPr sz="1200"/>
            </a:lvl1pPr>
          </a:lstStyle>
          <a:p>
            <a:fld id="{AB5AE974-8D31-4509-9E89-14979BEFD76D}" type="slidenum">
              <a:rPr lang="en-US" smtClean="0"/>
              <a:t>‹#›</a:t>
            </a:fld>
            <a:endParaRPr lang="en-US" dirty="0"/>
          </a:p>
        </p:txBody>
      </p:sp>
    </p:spTree>
    <p:extLst>
      <p:ext uri="{BB962C8B-B14F-4D97-AF65-F5344CB8AC3E}">
        <p14:creationId xmlns:p14="http://schemas.microsoft.com/office/powerpoint/2010/main" val="1754647517"/>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4028440" cy="351737"/>
          </a:xfrm>
          <a:prstGeom prst="rect">
            <a:avLst/>
          </a:prstGeom>
        </p:spPr>
        <p:txBody>
          <a:bodyPr vert="horz" lIns="93150" tIns="46576" rIns="93150" bIns="46576" rtlCol="0"/>
          <a:lstStyle>
            <a:lvl1pPr algn="l">
              <a:defRPr sz="1200"/>
            </a:lvl1pPr>
          </a:lstStyle>
          <a:p>
            <a:endParaRPr lang="en-US" dirty="0"/>
          </a:p>
        </p:txBody>
      </p:sp>
      <p:sp>
        <p:nvSpPr>
          <p:cNvPr id="3" name="Date Placeholder 2"/>
          <p:cNvSpPr>
            <a:spLocks noGrp="1"/>
          </p:cNvSpPr>
          <p:nvPr>
            <p:ph type="dt" idx="1"/>
          </p:nvPr>
        </p:nvSpPr>
        <p:spPr>
          <a:xfrm>
            <a:off x="5265809" y="3"/>
            <a:ext cx="4028440" cy="351737"/>
          </a:xfrm>
          <a:prstGeom prst="rect">
            <a:avLst/>
          </a:prstGeom>
        </p:spPr>
        <p:txBody>
          <a:bodyPr vert="horz" lIns="93150" tIns="46576" rIns="93150" bIns="46576" rtlCol="0"/>
          <a:lstStyle>
            <a:lvl1pPr algn="r">
              <a:defRPr sz="1200"/>
            </a:lvl1pPr>
          </a:lstStyle>
          <a:p>
            <a:r>
              <a:rPr lang="en-US" dirty="0"/>
              <a:t>02/06/2019</a:t>
            </a:r>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50" tIns="46576" rIns="93150" bIns="46576" rtlCol="0" anchor="ctr"/>
          <a:lstStyle/>
          <a:p>
            <a:endParaRPr lang="en-US" dirty="0"/>
          </a:p>
        </p:txBody>
      </p:sp>
      <p:sp>
        <p:nvSpPr>
          <p:cNvPr id="5" name="Notes Placeholder 4"/>
          <p:cNvSpPr>
            <a:spLocks noGrp="1"/>
          </p:cNvSpPr>
          <p:nvPr>
            <p:ph type="body" sz="quarter" idx="3"/>
          </p:nvPr>
        </p:nvSpPr>
        <p:spPr>
          <a:xfrm>
            <a:off x="929640" y="3373758"/>
            <a:ext cx="7437120" cy="2760345"/>
          </a:xfrm>
          <a:prstGeom prst="rect">
            <a:avLst/>
          </a:prstGeom>
        </p:spPr>
        <p:txBody>
          <a:bodyPr vert="horz" lIns="93150" tIns="46576" rIns="93150" bIns="4657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50" tIns="46576" rIns="93150" bIns="46576" rtlCol="0" anchor="b"/>
          <a:lstStyle>
            <a:lvl1pPr algn="l">
              <a:defRPr sz="1200"/>
            </a:lvl1pPr>
          </a:lstStyle>
          <a:p>
            <a:r>
              <a:rPr lang="en-US" dirty="0"/>
              <a:t>DRAFT - TODD GROUNDWATER</a:t>
            </a:r>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50" tIns="46576" rIns="93150" bIns="46576" rtlCol="0" anchor="b"/>
          <a:lstStyle>
            <a:lvl1pPr algn="r">
              <a:defRPr sz="1200"/>
            </a:lvl1pPr>
          </a:lstStyle>
          <a:p>
            <a:fld id="{7D4A66BF-36A4-408A-AA31-01F800762F0D}" type="slidenum">
              <a:rPr lang="en-US" smtClean="0"/>
              <a:t>‹#›</a:t>
            </a:fld>
            <a:endParaRPr lang="en-US" dirty="0"/>
          </a:p>
        </p:txBody>
      </p:sp>
    </p:spTree>
    <p:extLst>
      <p:ext uri="{BB962C8B-B14F-4D97-AF65-F5344CB8AC3E}">
        <p14:creationId xmlns:p14="http://schemas.microsoft.com/office/powerpoint/2010/main" val="1212053736"/>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4A66BF-36A4-408A-AA31-01F800762F0D}" type="slidenum">
              <a:rPr lang="en-US" smtClean="0"/>
              <a:t>1</a:t>
            </a:fld>
            <a:endParaRPr lang="en-US" dirty="0"/>
          </a:p>
        </p:txBody>
      </p:sp>
      <p:sp>
        <p:nvSpPr>
          <p:cNvPr id="5" name="Date Placeholder 4"/>
          <p:cNvSpPr>
            <a:spLocks noGrp="1"/>
          </p:cNvSpPr>
          <p:nvPr>
            <p:ph type="dt" idx="11"/>
          </p:nvPr>
        </p:nvSpPr>
        <p:spPr/>
        <p:txBody>
          <a:bodyPr/>
          <a:lstStyle/>
          <a:p>
            <a:r>
              <a:rPr lang="en-US" dirty="0"/>
              <a:t>02/06/2019</a:t>
            </a:r>
          </a:p>
        </p:txBody>
      </p:sp>
      <p:sp>
        <p:nvSpPr>
          <p:cNvPr id="7" name="Footer Placeholder 6"/>
          <p:cNvSpPr>
            <a:spLocks noGrp="1"/>
          </p:cNvSpPr>
          <p:nvPr>
            <p:ph type="ftr" sz="quarter" idx="12"/>
          </p:nvPr>
        </p:nvSpPr>
        <p:spPr/>
        <p:txBody>
          <a:bodyPr/>
          <a:lstStyle/>
          <a:p>
            <a:r>
              <a:rPr lang="en-US" dirty="0"/>
              <a:t>DRAFT - TODD GROUNDWATER</a:t>
            </a:r>
          </a:p>
        </p:txBody>
      </p:sp>
    </p:spTree>
    <p:extLst>
      <p:ext uri="{BB962C8B-B14F-4D97-AF65-F5344CB8AC3E}">
        <p14:creationId xmlns:p14="http://schemas.microsoft.com/office/powerpoint/2010/main" val="1062925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presentation, I’ll dismiss Chevron comments (already completed) and the City of LA comments. I worked with Art to get the correct edits in the document, emailed them to him and he is making sure that Ginny and others say ok. Then I’ll proceed with comments from Leadership Counsel and the CDFW.</a:t>
            </a:r>
          </a:p>
        </p:txBody>
      </p:sp>
      <p:sp>
        <p:nvSpPr>
          <p:cNvPr id="4" name="Date Placeholder 3"/>
          <p:cNvSpPr>
            <a:spLocks noGrp="1"/>
          </p:cNvSpPr>
          <p:nvPr>
            <p:ph type="dt" idx="1"/>
          </p:nvPr>
        </p:nvSpPr>
        <p:spPr/>
        <p:txBody>
          <a:bodyPr/>
          <a:lstStyle/>
          <a:p>
            <a:r>
              <a:rPr lang="en-US" dirty="0"/>
              <a:t>02/06/2019</a:t>
            </a:r>
          </a:p>
        </p:txBody>
      </p:sp>
      <p:sp>
        <p:nvSpPr>
          <p:cNvPr id="5" name="Footer Placeholder 4"/>
          <p:cNvSpPr>
            <a:spLocks noGrp="1"/>
          </p:cNvSpPr>
          <p:nvPr>
            <p:ph type="ftr" sz="quarter" idx="4"/>
          </p:nvPr>
        </p:nvSpPr>
        <p:spPr/>
        <p:txBody>
          <a:bodyPr/>
          <a:lstStyle/>
          <a:p>
            <a:r>
              <a:rPr lang="en-US" dirty="0"/>
              <a:t>DRAFT - TODD GROUNDWATER</a:t>
            </a:r>
          </a:p>
        </p:txBody>
      </p:sp>
      <p:sp>
        <p:nvSpPr>
          <p:cNvPr id="6" name="Slide Number Placeholder 5"/>
          <p:cNvSpPr>
            <a:spLocks noGrp="1"/>
          </p:cNvSpPr>
          <p:nvPr>
            <p:ph type="sldNum" sz="quarter" idx="5"/>
          </p:nvPr>
        </p:nvSpPr>
        <p:spPr/>
        <p:txBody>
          <a:bodyPr/>
          <a:lstStyle/>
          <a:p>
            <a:fld id="{7D4A66BF-36A4-408A-AA31-01F800762F0D}" type="slidenum">
              <a:rPr lang="en-US" smtClean="0"/>
              <a:t>32</a:t>
            </a:fld>
            <a:endParaRPr lang="en-US" dirty="0"/>
          </a:p>
        </p:txBody>
      </p:sp>
    </p:spTree>
    <p:extLst>
      <p:ext uri="{BB962C8B-B14F-4D97-AF65-F5344CB8AC3E}">
        <p14:creationId xmlns:p14="http://schemas.microsoft.com/office/powerpoint/2010/main" val="1423067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one slide that I’m still working on. The remaining slides discuss the three bullet items in the technical analysis above.</a:t>
            </a:r>
          </a:p>
        </p:txBody>
      </p:sp>
      <p:sp>
        <p:nvSpPr>
          <p:cNvPr id="4" name="Date Placeholder 3"/>
          <p:cNvSpPr>
            <a:spLocks noGrp="1"/>
          </p:cNvSpPr>
          <p:nvPr>
            <p:ph type="dt" idx="1"/>
          </p:nvPr>
        </p:nvSpPr>
        <p:spPr/>
        <p:txBody>
          <a:bodyPr/>
          <a:lstStyle/>
          <a:p>
            <a:r>
              <a:rPr lang="en-US" dirty="0"/>
              <a:t>02/06/2019</a:t>
            </a:r>
          </a:p>
        </p:txBody>
      </p:sp>
      <p:sp>
        <p:nvSpPr>
          <p:cNvPr id="5" name="Footer Placeholder 4"/>
          <p:cNvSpPr>
            <a:spLocks noGrp="1"/>
          </p:cNvSpPr>
          <p:nvPr>
            <p:ph type="ftr" sz="quarter" idx="4"/>
          </p:nvPr>
        </p:nvSpPr>
        <p:spPr/>
        <p:txBody>
          <a:bodyPr/>
          <a:lstStyle/>
          <a:p>
            <a:r>
              <a:rPr lang="en-US" dirty="0"/>
              <a:t>DRAFT - TODD GROUNDWATER</a:t>
            </a:r>
          </a:p>
        </p:txBody>
      </p:sp>
      <p:sp>
        <p:nvSpPr>
          <p:cNvPr id="6" name="Slide Number Placeholder 5"/>
          <p:cNvSpPr>
            <a:spLocks noGrp="1"/>
          </p:cNvSpPr>
          <p:nvPr>
            <p:ph type="sldNum" sz="quarter" idx="5"/>
          </p:nvPr>
        </p:nvSpPr>
        <p:spPr/>
        <p:txBody>
          <a:bodyPr/>
          <a:lstStyle/>
          <a:p>
            <a:fld id="{7D4A66BF-36A4-408A-AA31-01F800762F0D}" type="slidenum">
              <a:rPr lang="en-US" smtClean="0"/>
              <a:t>33</a:t>
            </a:fld>
            <a:endParaRPr lang="en-US" dirty="0"/>
          </a:p>
        </p:txBody>
      </p:sp>
    </p:spTree>
    <p:extLst>
      <p:ext uri="{BB962C8B-B14F-4D97-AF65-F5344CB8AC3E}">
        <p14:creationId xmlns:p14="http://schemas.microsoft.com/office/powerpoint/2010/main" val="1970350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KDWD staff spent months in the service area mapping out all equipped active wells. ID4 monitors all pumping in the ID4 area. Those are presented in the KRGSA GSP and are much more accurate than the old, inactive, and typically mis-located wells in the DWR Well completion Report files. </a:t>
            </a:r>
          </a:p>
        </p:txBody>
      </p:sp>
      <p:sp>
        <p:nvSpPr>
          <p:cNvPr id="4" name="Date Placeholder 3"/>
          <p:cNvSpPr>
            <a:spLocks noGrp="1"/>
          </p:cNvSpPr>
          <p:nvPr>
            <p:ph type="dt" idx="1"/>
          </p:nvPr>
        </p:nvSpPr>
        <p:spPr/>
        <p:txBody>
          <a:bodyPr/>
          <a:lstStyle/>
          <a:p>
            <a:r>
              <a:rPr lang="en-US" dirty="0"/>
              <a:t>02/06/2019</a:t>
            </a:r>
          </a:p>
        </p:txBody>
      </p:sp>
      <p:sp>
        <p:nvSpPr>
          <p:cNvPr id="5" name="Footer Placeholder 4"/>
          <p:cNvSpPr>
            <a:spLocks noGrp="1"/>
          </p:cNvSpPr>
          <p:nvPr>
            <p:ph type="ftr" sz="quarter" idx="4"/>
          </p:nvPr>
        </p:nvSpPr>
        <p:spPr/>
        <p:txBody>
          <a:bodyPr/>
          <a:lstStyle/>
          <a:p>
            <a:r>
              <a:rPr lang="en-US" dirty="0"/>
              <a:t>DRAFT - TODD GROUNDWATER</a:t>
            </a:r>
          </a:p>
        </p:txBody>
      </p:sp>
      <p:sp>
        <p:nvSpPr>
          <p:cNvPr id="6" name="Slide Number Placeholder 5"/>
          <p:cNvSpPr>
            <a:spLocks noGrp="1"/>
          </p:cNvSpPr>
          <p:nvPr>
            <p:ph type="sldNum" sz="quarter" idx="5"/>
          </p:nvPr>
        </p:nvSpPr>
        <p:spPr/>
        <p:txBody>
          <a:bodyPr/>
          <a:lstStyle/>
          <a:p>
            <a:fld id="{7D4A66BF-36A4-408A-AA31-01F800762F0D}" type="slidenum">
              <a:rPr lang="en-US" smtClean="0"/>
              <a:t>37</a:t>
            </a:fld>
            <a:endParaRPr lang="en-US" dirty="0"/>
          </a:p>
        </p:txBody>
      </p:sp>
    </p:spTree>
    <p:extLst>
      <p:ext uri="{BB962C8B-B14F-4D97-AF65-F5344CB8AC3E}">
        <p14:creationId xmlns:p14="http://schemas.microsoft.com/office/powerpoint/2010/main" val="2527833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Response: Agree, but numerous wells in the northern Plan Area provide information on groundwater conditions in the area.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Response: The analysis of interconnected surface water and GDE identification is included in the GSP (Section 3.3.6). No interconnected surface water or GDEs were identified. Shallow GSP monitoring at the area with the most healthy ecosystem on the river will continue. All Projects and Management Actions protect any missed interconnected surface water or GDEs in the Plan Area.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Response: Possible future consideration if indications of interconnected surface water in the future. Monitoring perched water is not recommended.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Response: No current environmental uses of groundwater identified so not required.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1. Not related. Over-draft mitigated through our detailed water budget.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2. Yes it is (Figure 3-34) – maybe include </a:t>
            </a:r>
          </a:p>
          <a:p>
            <a:endParaRPr lang="en-US" dirty="0"/>
          </a:p>
        </p:txBody>
      </p:sp>
      <p:sp>
        <p:nvSpPr>
          <p:cNvPr id="4" name="Date Placeholder 3"/>
          <p:cNvSpPr>
            <a:spLocks noGrp="1"/>
          </p:cNvSpPr>
          <p:nvPr>
            <p:ph type="dt" idx="1"/>
          </p:nvPr>
        </p:nvSpPr>
        <p:spPr/>
        <p:txBody>
          <a:bodyPr/>
          <a:lstStyle/>
          <a:p>
            <a:r>
              <a:rPr lang="en-US" dirty="0"/>
              <a:t>02/06/2019</a:t>
            </a:r>
          </a:p>
        </p:txBody>
      </p:sp>
      <p:sp>
        <p:nvSpPr>
          <p:cNvPr id="5" name="Footer Placeholder 4"/>
          <p:cNvSpPr>
            <a:spLocks noGrp="1"/>
          </p:cNvSpPr>
          <p:nvPr>
            <p:ph type="ftr" sz="quarter" idx="4"/>
          </p:nvPr>
        </p:nvSpPr>
        <p:spPr/>
        <p:txBody>
          <a:bodyPr/>
          <a:lstStyle/>
          <a:p>
            <a:r>
              <a:rPr lang="en-US" dirty="0"/>
              <a:t>DRAFT - TODD GROUNDWATER</a:t>
            </a:r>
          </a:p>
        </p:txBody>
      </p:sp>
      <p:sp>
        <p:nvSpPr>
          <p:cNvPr id="6" name="Slide Number Placeholder 5"/>
          <p:cNvSpPr>
            <a:spLocks noGrp="1"/>
          </p:cNvSpPr>
          <p:nvPr>
            <p:ph type="sldNum" sz="quarter" idx="5"/>
          </p:nvPr>
        </p:nvSpPr>
        <p:spPr/>
        <p:txBody>
          <a:bodyPr/>
          <a:lstStyle/>
          <a:p>
            <a:fld id="{7D4A66BF-36A4-408A-AA31-01F800762F0D}" type="slidenum">
              <a:rPr lang="en-US" smtClean="0"/>
              <a:t>38</a:t>
            </a:fld>
            <a:endParaRPr lang="en-US" dirty="0"/>
          </a:p>
        </p:txBody>
      </p:sp>
    </p:spTree>
    <p:extLst>
      <p:ext uri="{BB962C8B-B14F-4D97-AF65-F5344CB8AC3E}">
        <p14:creationId xmlns:p14="http://schemas.microsoft.com/office/powerpoint/2010/main" val="223278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Response: Agree, but numerous wells in the northern Plan Area provide information on groundwater conditions in the area.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Response: The analysis of interconnected surface water and GDE identification is included in the GSP (Section 3.3.6). No interconnected surface water or GDEs were identified. Shallow GSP monitoring at the area with the most healthy ecosystem on the river will continue. All Projects and Management Actions protect any missed interconnected surface water or GDEs in the Plan Area.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Response: Possible future consideration if indications of interconnected surface water in the future. Monitoring perched water is not recommended.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Response: No current environmental uses of groundwater identified so not required.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1. Not related. Over-draft mitigated through our detailed water budget.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2. Yes it is (Figure 3-34) – maybe include </a:t>
            </a:r>
          </a:p>
          <a:p>
            <a:endParaRPr lang="en-US" dirty="0"/>
          </a:p>
        </p:txBody>
      </p:sp>
      <p:sp>
        <p:nvSpPr>
          <p:cNvPr id="4" name="Date Placeholder 3"/>
          <p:cNvSpPr>
            <a:spLocks noGrp="1"/>
          </p:cNvSpPr>
          <p:nvPr>
            <p:ph type="dt" idx="1"/>
          </p:nvPr>
        </p:nvSpPr>
        <p:spPr/>
        <p:txBody>
          <a:bodyPr/>
          <a:lstStyle/>
          <a:p>
            <a:r>
              <a:rPr lang="en-US" dirty="0"/>
              <a:t>02/06/2019</a:t>
            </a:r>
          </a:p>
        </p:txBody>
      </p:sp>
      <p:sp>
        <p:nvSpPr>
          <p:cNvPr id="5" name="Footer Placeholder 4"/>
          <p:cNvSpPr>
            <a:spLocks noGrp="1"/>
          </p:cNvSpPr>
          <p:nvPr>
            <p:ph type="ftr" sz="quarter" idx="4"/>
          </p:nvPr>
        </p:nvSpPr>
        <p:spPr/>
        <p:txBody>
          <a:bodyPr/>
          <a:lstStyle/>
          <a:p>
            <a:r>
              <a:rPr lang="en-US" dirty="0"/>
              <a:t>DRAFT - TODD GROUNDWATER</a:t>
            </a:r>
          </a:p>
        </p:txBody>
      </p:sp>
      <p:sp>
        <p:nvSpPr>
          <p:cNvPr id="6" name="Slide Number Placeholder 5"/>
          <p:cNvSpPr>
            <a:spLocks noGrp="1"/>
          </p:cNvSpPr>
          <p:nvPr>
            <p:ph type="sldNum" sz="quarter" idx="5"/>
          </p:nvPr>
        </p:nvSpPr>
        <p:spPr/>
        <p:txBody>
          <a:bodyPr/>
          <a:lstStyle/>
          <a:p>
            <a:fld id="{7D4A66BF-36A4-408A-AA31-01F800762F0D}" type="slidenum">
              <a:rPr lang="en-US" smtClean="0"/>
              <a:t>39</a:t>
            </a:fld>
            <a:endParaRPr lang="en-US" dirty="0"/>
          </a:p>
        </p:txBody>
      </p:sp>
    </p:spTree>
    <p:extLst>
      <p:ext uri="{BB962C8B-B14F-4D97-AF65-F5344CB8AC3E}">
        <p14:creationId xmlns:p14="http://schemas.microsoft.com/office/powerpoint/2010/main" val="3093623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Board approved Draft 8-21-2019; Published on website 8-29-2019</a:t>
            </a:r>
          </a:p>
        </p:txBody>
      </p:sp>
      <p:sp>
        <p:nvSpPr>
          <p:cNvPr id="4" name="Date Placeholder 3"/>
          <p:cNvSpPr>
            <a:spLocks noGrp="1"/>
          </p:cNvSpPr>
          <p:nvPr>
            <p:ph type="dt" idx="1"/>
          </p:nvPr>
        </p:nvSpPr>
        <p:spPr/>
        <p:txBody>
          <a:bodyPr/>
          <a:lstStyle/>
          <a:p>
            <a:r>
              <a:rPr lang="en-US" dirty="0"/>
              <a:t>02/06/2019</a:t>
            </a:r>
          </a:p>
        </p:txBody>
      </p:sp>
      <p:sp>
        <p:nvSpPr>
          <p:cNvPr id="5" name="Footer Placeholder 4"/>
          <p:cNvSpPr>
            <a:spLocks noGrp="1"/>
          </p:cNvSpPr>
          <p:nvPr>
            <p:ph type="ftr" sz="quarter" idx="4"/>
          </p:nvPr>
        </p:nvSpPr>
        <p:spPr/>
        <p:txBody>
          <a:bodyPr/>
          <a:lstStyle/>
          <a:p>
            <a:r>
              <a:rPr lang="en-US" dirty="0"/>
              <a:t>DRAFT - TODD GROUNDWATER</a:t>
            </a:r>
          </a:p>
        </p:txBody>
      </p:sp>
      <p:sp>
        <p:nvSpPr>
          <p:cNvPr id="6" name="Slide Number Placeholder 5"/>
          <p:cNvSpPr>
            <a:spLocks noGrp="1"/>
          </p:cNvSpPr>
          <p:nvPr>
            <p:ph type="sldNum" sz="quarter" idx="5"/>
          </p:nvPr>
        </p:nvSpPr>
        <p:spPr/>
        <p:txBody>
          <a:bodyPr/>
          <a:lstStyle/>
          <a:p>
            <a:fld id="{7D4A66BF-36A4-408A-AA31-01F800762F0D}" type="slidenum">
              <a:rPr lang="en-US" smtClean="0"/>
              <a:t>40</a:t>
            </a:fld>
            <a:endParaRPr lang="en-US" dirty="0"/>
          </a:p>
        </p:txBody>
      </p:sp>
    </p:spTree>
    <p:extLst>
      <p:ext uri="{BB962C8B-B14F-4D97-AF65-F5344CB8AC3E}">
        <p14:creationId xmlns:p14="http://schemas.microsoft.com/office/powerpoint/2010/main" val="279562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dirty="0"/>
              <a:t>02/06/2019</a:t>
            </a:r>
          </a:p>
        </p:txBody>
      </p:sp>
      <p:sp>
        <p:nvSpPr>
          <p:cNvPr id="5" name="Slide Number Placeholder 4"/>
          <p:cNvSpPr>
            <a:spLocks noGrp="1"/>
          </p:cNvSpPr>
          <p:nvPr>
            <p:ph type="sldNum" sz="quarter" idx="11"/>
          </p:nvPr>
        </p:nvSpPr>
        <p:spPr/>
        <p:txBody>
          <a:bodyPr/>
          <a:lstStyle/>
          <a:p>
            <a:fld id="{2E117492-43AE-4C70-A773-E5E5F054D26A}" type="slidenum">
              <a:rPr lang="en-US" smtClean="0"/>
              <a:t>41</a:t>
            </a:fld>
            <a:endParaRPr lang="en-US" dirty="0"/>
          </a:p>
        </p:txBody>
      </p:sp>
    </p:spTree>
    <p:extLst>
      <p:ext uri="{BB962C8B-B14F-4D97-AF65-F5344CB8AC3E}">
        <p14:creationId xmlns:p14="http://schemas.microsoft.com/office/powerpoint/2010/main" val="804629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500" b="0" dirty="0">
                <a:solidFill>
                  <a:schemeClr val="bg1"/>
                </a:solidFill>
              </a:rPr>
              <a:t>edited</a:t>
            </a:r>
          </a:p>
        </p:txBody>
      </p:sp>
      <p:sp>
        <p:nvSpPr>
          <p:cNvPr id="4" name="Slide Number Placeholder 3"/>
          <p:cNvSpPr>
            <a:spLocks noGrp="1"/>
          </p:cNvSpPr>
          <p:nvPr>
            <p:ph type="sldNum" sz="quarter" idx="10"/>
          </p:nvPr>
        </p:nvSpPr>
        <p:spPr/>
        <p:txBody>
          <a:bodyPr/>
          <a:lstStyle/>
          <a:p>
            <a:fld id="{7D4A66BF-36A4-408A-AA31-01F800762F0D}" type="slidenum">
              <a:rPr lang="en-US" smtClean="0"/>
              <a:t>2</a:t>
            </a:fld>
            <a:endParaRPr lang="en-US" dirty="0"/>
          </a:p>
        </p:txBody>
      </p:sp>
    </p:spTree>
    <p:extLst>
      <p:ext uri="{BB962C8B-B14F-4D97-AF65-F5344CB8AC3E}">
        <p14:creationId xmlns:p14="http://schemas.microsoft.com/office/powerpoint/2010/main" val="3512402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than 1,000 active wells in the KRGSA</a:t>
            </a:r>
          </a:p>
        </p:txBody>
      </p:sp>
      <p:sp>
        <p:nvSpPr>
          <p:cNvPr id="4" name="Date Placeholder 3"/>
          <p:cNvSpPr>
            <a:spLocks noGrp="1"/>
          </p:cNvSpPr>
          <p:nvPr>
            <p:ph type="dt" idx="1"/>
          </p:nvPr>
        </p:nvSpPr>
        <p:spPr/>
        <p:txBody>
          <a:bodyPr/>
          <a:lstStyle/>
          <a:p>
            <a:r>
              <a:rPr lang="en-US" dirty="0"/>
              <a:t>02/06/2019</a:t>
            </a:r>
          </a:p>
        </p:txBody>
      </p:sp>
      <p:sp>
        <p:nvSpPr>
          <p:cNvPr id="5" name="Footer Placeholder 4"/>
          <p:cNvSpPr>
            <a:spLocks noGrp="1"/>
          </p:cNvSpPr>
          <p:nvPr>
            <p:ph type="ftr" sz="quarter" idx="4"/>
          </p:nvPr>
        </p:nvSpPr>
        <p:spPr/>
        <p:txBody>
          <a:bodyPr/>
          <a:lstStyle/>
          <a:p>
            <a:r>
              <a:rPr lang="en-US" dirty="0"/>
              <a:t>DRAFT - TODD GROUNDWATER</a:t>
            </a:r>
          </a:p>
        </p:txBody>
      </p:sp>
      <p:sp>
        <p:nvSpPr>
          <p:cNvPr id="6" name="Slide Number Placeholder 5"/>
          <p:cNvSpPr>
            <a:spLocks noGrp="1"/>
          </p:cNvSpPr>
          <p:nvPr>
            <p:ph type="sldNum" sz="quarter" idx="5"/>
          </p:nvPr>
        </p:nvSpPr>
        <p:spPr/>
        <p:txBody>
          <a:bodyPr/>
          <a:lstStyle/>
          <a:p>
            <a:fld id="{7D4A66BF-36A4-408A-AA31-01F800762F0D}" type="slidenum">
              <a:rPr lang="en-US" smtClean="0"/>
              <a:t>6</a:t>
            </a:fld>
            <a:endParaRPr lang="en-US" dirty="0"/>
          </a:p>
        </p:txBody>
      </p:sp>
    </p:spTree>
    <p:extLst>
      <p:ext uri="{BB962C8B-B14F-4D97-AF65-F5344CB8AC3E}">
        <p14:creationId xmlns:p14="http://schemas.microsoft.com/office/powerpoint/2010/main" val="4244928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500" dirty="0"/>
          </a:p>
        </p:txBody>
      </p:sp>
      <p:sp>
        <p:nvSpPr>
          <p:cNvPr id="4" name="Slide Number Placeholder 3"/>
          <p:cNvSpPr>
            <a:spLocks noGrp="1"/>
          </p:cNvSpPr>
          <p:nvPr>
            <p:ph type="sldNum" sz="quarter" idx="10"/>
          </p:nvPr>
        </p:nvSpPr>
        <p:spPr/>
        <p:txBody>
          <a:bodyPr/>
          <a:lstStyle/>
          <a:p>
            <a:fld id="{7D4A66BF-36A4-408A-AA31-01F800762F0D}" type="slidenum">
              <a:rPr lang="en-US" smtClean="0"/>
              <a:t>8</a:t>
            </a:fld>
            <a:endParaRPr lang="en-US" dirty="0"/>
          </a:p>
        </p:txBody>
      </p:sp>
    </p:spTree>
    <p:extLst>
      <p:ext uri="{BB962C8B-B14F-4D97-AF65-F5344CB8AC3E}">
        <p14:creationId xmlns:p14="http://schemas.microsoft.com/office/powerpoint/2010/main" val="2145286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dirty="0"/>
              <a:t>02/06/2019</a:t>
            </a:r>
          </a:p>
        </p:txBody>
      </p:sp>
      <p:sp>
        <p:nvSpPr>
          <p:cNvPr id="5" name="Footer Placeholder 4"/>
          <p:cNvSpPr>
            <a:spLocks noGrp="1"/>
          </p:cNvSpPr>
          <p:nvPr>
            <p:ph type="ftr" sz="quarter" idx="4"/>
          </p:nvPr>
        </p:nvSpPr>
        <p:spPr/>
        <p:txBody>
          <a:bodyPr/>
          <a:lstStyle/>
          <a:p>
            <a:r>
              <a:rPr lang="en-US" dirty="0"/>
              <a:t>DRAFT - TODD GROUNDWATER</a:t>
            </a:r>
          </a:p>
        </p:txBody>
      </p:sp>
      <p:sp>
        <p:nvSpPr>
          <p:cNvPr id="6" name="Slide Number Placeholder 5"/>
          <p:cNvSpPr>
            <a:spLocks noGrp="1"/>
          </p:cNvSpPr>
          <p:nvPr>
            <p:ph type="sldNum" sz="quarter" idx="5"/>
          </p:nvPr>
        </p:nvSpPr>
        <p:spPr/>
        <p:txBody>
          <a:bodyPr/>
          <a:lstStyle/>
          <a:p>
            <a:fld id="{7D4A66BF-36A4-408A-AA31-01F800762F0D}" type="slidenum">
              <a:rPr lang="en-US" smtClean="0"/>
              <a:t>11</a:t>
            </a:fld>
            <a:endParaRPr lang="en-US" dirty="0"/>
          </a:p>
        </p:txBody>
      </p:sp>
    </p:spTree>
    <p:extLst>
      <p:ext uri="{BB962C8B-B14F-4D97-AF65-F5344CB8AC3E}">
        <p14:creationId xmlns:p14="http://schemas.microsoft.com/office/powerpoint/2010/main" val="1885245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dirty="0"/>
              <a:t>02/06/2019</a:t>
            </a:r>
          </a:p>
        </p:txBody>
      </p:sp>
      <p:sp>
        <p:nvSpPr>
          <p:cNvPr id="5" name="Footer Placeholder 4"/>
          <p:cNvSpPr>
            <a:spLocks noGrp="1"/>
          </p:cNvSpPr>
          <p:nvPr>
            <p:ph type="ftr" sz="quarter" idx="4"/>
          </p:nvPr>
        </p:nvSpPr>
        <p:spPr/>
        <p:txBody>
          <a:bodyPr/>
          <a:lstStyle/>
          <a:p>
            <a:r>
              <a:rPr lang="en-US" dirty="0"/>
              <a:t>DRAFT - TODD GROUNDWATER</a:t>
            </a:r>
          </a:p>
        </p:txBody>
      </p:sp>
      <p:sp>
        <p:nvSpPr>
          <p:cNvPr id="6" name="Slide Number Placeholder 5"/>
          <p:cNvSpPr>
            <a:spLocks noGrp="1"/>
          </p:cNvSpPr>
          <p:nvPr>
            <p:ph type="sldNum" sz="quarter" idx="5"/>
          </p:nvPr>
        </p:nvSpPr>
        <p:spPr/>
        <p:txBody>
          <a:bodyPr/>
          <a:lstStyle/>
          <a:p>
            <a:fld id="{7D4A66BF-36A4-408A-AA31-01F800762F0D}" type="slidenum">
              <a:rPr lang="en-US" smtClean="0"/>
              <a:t>12</a:t>
            </a:fld>
            <a:endParaRPr lang="en-US" dirty="0"/>
          </a:p>
        </p:txBody>
      </p:sp>
    </p:spTree>
    <p:extLst>
      <p:ext uri="{BB962C8B-B14F-4D97-AF65-F5344CB8AC3E}">
        <p14:creationId xmlns:p14="http://schemas.microsoft.com/office/powerpoint/2010/main" val="2094730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dirty="0"/>
              <a:t>02/06/2019</a:t>
            </a:r>
          </a:p>
        </p:txBody>
      </p:sp>
      <p:sp>
        <p:nvSpPr>
          <p:cNvPr id="5" name="Footer Placeholder 4"/>
          <p:cNvSpPr>
            <a:spLocks noGrp="1"/>
          </p:cNvSpPr>
          <p:nvPr>
            <p:ph type="ftr" sz="quarter" idx="4"/>
          </p:nvPr>
        </p:nvSpPr>
        <p:spPr/>
        <p:txBody>
          <a:bodyPr/>
          <a:lstStyle/>
          <a:p>
            <a:r>
              <a:rPr lang="en-US" dirty="0"/>
              <a:t>DRAFT - TODD GROUNDWATER</a:t>
            </a:r>
          </a:p>
        </p:txBody>
      </p:sp>
      <p:sp>
        <p:nvSpPr>
          <p:cNvPr id="6" name="Slide Number Placeholder 5"/>
          <p:cNvSpPr>
            <a:spLocks noGrp="1"/>
          </p:cNvSpPr>
          <p:nvPr>
            <p:ph type="sldNum" sz="quarter" idx="5"/>
          </p:nvPr>
        </p:nvSpPr>
        <p:spPr/>
        <p:txBody>
          <a:bodyPr/>
          <a:lstStyle/>
          <a:p>
            <a:fld id="{7D4A66BF-36A4-408A-AA31-01F800762F0D}" type="slidenum">
              <a:rPr lang="en-US" smtClean="0"/>
              <a:t>17</a:t>
            </a:fld>
            <a:endParaRPr lang="en-US" dirty="0"/>
          </a:p>
        </p:txBody>
      </p:sp>
    </p:spTree>
    <p:extLst>
      <p:ext uri="{BB962C8B-B14F-4D97-AF65-F5344CB8AC3E}">
        <p14:creationId xmlns:p14="http://schemas.microsoft.com/office/powerpoint/2010/main" val="1888714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dirty="0"/>
              <a:t>02/06/2019</a:t>
            </a:r>
          </a:p>
        </p:txBody>
      </p:sp>
      <p:sp>
        <p:nvSpPr>
          <p:cNvPr id="5" name="Footer Placeholder 4"/>
          <p:cNvSpPr>
            <a:spLocks noGrp="1"/>
          </p:cNvSpPr>
          <p:nvPr>
            <p:ph type="ftr" sz="quarter" idx="4"/>
          </p:nvPr>
        </p:nvSpPr>
        <p:spPr/>
        <p:txBody>
          <a:bodyPr/>
          <a:lstStyle/>
          <a:p>
            <a:r>
              <a:rPr lang="en-US" dirty="0"/>
              <a:t>DRAFT - TODD GROUNDWATER</a:t>
            </a:r>
          </a:p>
        </p:txBody>
      </p:sp>
      <p:sp>
        <p:nvSpPr>
          <p:cNvPr id="6" name="Slide Number Placeholder 5"/>
          <p:cNvSpPr>
            <a:spLocks noGrp="1"/>
          </p:cNvSpPr>
          <p:nvPr>
            <p:ph type="sldNum" sz="quarter" idx="5"/>
          </p:nvPr>
        </p:nvSpPr>
        <p:spPr/>
        <p:txBody>
          <a:bodyPr/>
          <a:lstStyle/>
          <a:p>
            <a:fld id="{7D4A66BF-36A4-408A-AA31-01F800762F0D}" type="slidenum">
              <a:rPr lang="en-US" smtClean="0"/>
              <a:t>25</a:t>
            </a:fld>
            <a:endParaRPr lang="en-US" dirty="0"/>
          </a:p>
        </p:txBody>
      </p:sp>
    </p:spTree>
    <p:extLst>
      <p:ext uri="{BB962C8B-B14F-4D97-AF65-F5344CB8AC3E}">
        <p14:creationId xmlns:p14="http://schemas.microsoft.com/office/powerpoint/2010/main" val="4279285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dirty="0"/>
              <a:t>02/06/2019</a:t>
            </a:r>
          </a:p>
        </p:txBody>
      </p:sp>
      <p:sp>
        <p:nvSpPr>
          <p:cNvPr id="5" name="Footer Placeholder 4"/>
          <p:cNvSpPr>
            <a:spLocks noGrp="1"/>
          </p:cNvSpPr>
          <p:nvPr>
            <p:ph type="ftr" sz="quarter" idx="4"/>
          </p:nvPr>
        </p:nvSpPr>
        <p:spPr/>
        <p:txBody>
          <a:bodyPr/>
          <a:lstStyle/>
          <a:p>
            <a:r>
              <a:rPr lang="en-US" dirty="0"/>
              <a:t>DRAFT - TODD GROUNDWATER</a:t>
            </a:r>
          </a:p>
        </p:txBody>
      </p:sp>
      <p:sp>
        <p:nvSpPr>
          <p:cNvPr id="6" name="Slide Number Placeholder 5"/>
          <p:cNvSpPr>
            <a:spLocks noGrp="1"/>
          </p:cNvSpPr>
          <p:nvPr>
            <p:ph type="sldNum" sz="quarter" idx="5"/>
          </p:nvPr>
        </p:nvSpPr>
        <p:spPr/>
        <p:txBody>
          <a:bodyPr/>
          <a:lstStyle/>
          <a:p>
            <a:fld id="{7D4A66BF-36A4-408A-AA31-01F800762F0D}" type="slidenum">
              <a:rPr lang="en-US" smtClean="0"/>
              <a:t>29</a:t>
            </a:fld>
            <a:endParaRPr lang="en-US" dirty="0"/>
          </a:p>
        </p:txBody>
      </p:sp>
    </p:spTree>
    <p:extLst>
      <p:ext uri="{BB962C8B-B14F-4D97-AF65-F5344CB8AC3E}">
        <p14:creationId xmlns:p14="http://schemas.microsoft.com/office/powerpoint/2010/main" val="2195586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r>
              <a:rPr lang="en-US" dirty="0"/>
              <a:t>2/6/2019</a:t>
            </a: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r>
              <a:rPr lang="en-US" dirty="0"/>
              <a:t>DRAFT - TODD GROUNDWATER</a:t>
            </a: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r>
              <a:rPr lang="en-US" dirty="0"/>
              <a:t>2/6/2019</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dirty="0"/>
              <a:t>DRAFT - TODD GROUNDWATER</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r>
              <a:rPr lang="en-US" dirty="0"/>
              <a:t>2/6/2019</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dirty="0"/>
              <a:t>DRAFT - TODD GROUNDWATER</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r>
              <a:rPr lang="en-US" dirty="0"/>
              <a:t>2/6/2019</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dirty="0"/>
              <a:t>DRAFT - TODD GROUNDWATER</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dirty="0"/>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r>
              <a:rPr lang="en-US" dirty="0"/>
              <a:t>2/6/2019</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dirty="0"/>
              <a:t>DRAFT - TODD GROUNDWATER</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r>
              <a:rPr lang="en-US" dirty="0"/>
              <a:t>2/6/2019</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dirty="0"/>
              <a:t>DRAFT - TODD GROUNDWATER</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r>
              <a:rPr lang="en-US" dirty="0"/>
              <a:t>2/6/2019</a:t>
            </a: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r>
              <a:rPr lang="en-US" dirty="0"/>
              <a:t>DRAFT - TODD GROUNDWATER</a:t>
            </a: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r>
              <a:rPr lang="en-US" dirty="0"/>
              <a:t>2/6/2019</a:t>
            </a: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r>
              <a:rPr lang="en-US" dirty="0"/>
              <a:t>DRAFT - TODD GROUNDWATER</a:t>
            </a: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r>
              <a:rPr lang="en-US" dirty="0"/>
              <a:t>2/6/2019</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dirty="0"/>
              <a:t>DRAFT - TODD GROUNDWATER</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r>
              <a:rPr lang="en-US" dirty="0"/>
              <a:t>2/6/2019</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dirty="0"/>
              <a:t>DRAFT - TODD GROUNDWATER</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r>
              <a:rPr lang="en-US" dirty="0"/>
              <a:t>2/6/2019</a:t>
            </a: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r>
              <a:rPr lang="en-US" dirty="0"/>
              <a:t>DRAFT - TODD GROUNDWATER</a:t>
            </a: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dirty="0"/>
              <a:pPr/>
              <a:t>‹#›</a:t>
            </a:fld>
            <a:endParaRPr lang="en-US" dirty="0"/>
          </a:p>
        </p:txBody>
      </p:sp>
    </p:spTree>
    <p:extLst>
      <p:ext uri="{BB962C8B-B14F-4D97-AF65-F5344CB8AC3E}">
        <p14:creationId xmlns:p14="http://schemas.microsoft.com/office/powerpoint/2010/main" val="3969229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12"/>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658351" y="6253419"/>
            <a:ext cx="1700892" cy="468509"/>
          </a:xfrm>
          <a:prstGeom prst="rect">
            <a:avLst/>
          </a:prstGeom>
        </p:spPr>
      </p:pic>
    </p:spTree>
  </p:cSld>
  <p:clrMapOvr>
    <a:masterClrMapping/>
  </p:clrMapOvr>
  <p:extLst>
    <p:ext uri="{DCECCB84-F9BA-43D5-87BE-67443E8EF086}">
      <p15:sldGuideLst xmlns:p15="http://schemas.microsoft.com/office/powerpoint/2012/main">
        <p15:guide id="1" pos="52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r>
              <a:rPr lang="en-US" dirty="0"/>
              <a:t>2/6/2019</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dirty="0"/>
              <a:t>DRAFT - TODD GROUNDWATER</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r>
              <a:rPr lang="en-US" dirty="0"/>
              <a:t>2/6/2019</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dirty="0"/>
              <a:t>DRAFT - TODD GROUNDWATER</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r>
              <a:rPr lang="en-US" dirty="0"/>
              <a:t>2/6/2019</a:t>
            </a: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r>
              <a:rPr lang="en-US" dirty="0"/>
              <a:t>DRAFT - TODD GROUNDWATER</a:t>
            </a: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r>
              <a:rPr lang="en-US" dirty="0"/>
              <a:t>2/6/2019</a:t>
            </a: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r>
              <a:rPr lang="en-US" dirty="0"/>
              <a:t>DRAFT - TODD GROUNDWATER</a:t>
            </a: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r>
              <a:rPr lang="en-US" dirty="0"/>
              <a:t>2/6/2019</a:t>
            </a: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r>
              <a:rPr lang="en-US" dirty="0"/>
              <a:t>DRAFT - TODD GROUNDWATER</a:t>
            </a: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r>
              <a:rPr lang="en-US" dirty="0"/>
              <a:t>2/6/2019</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dirty="0"/>
              <a:t>DRAFT - TODD GROUNDWATER</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w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p:cNvPicPr>
            <a:picLocks noChangeAspect="1"/>
          </p:cNvPicPr>
          <p:nvPr userDrawn="1"/>
        </p:nvPicPr>
        <p:blipFill>
          <a:blip r:embed="rId21" cstate="hqprint">
            <a:extLst>
              <a:ext uri="{28A0092B-C50C-407E-A947-70E740481C1C}">
                <a14:useLocalDpi xmlns:a14="http://schemas.microsoft.com/office/drawing/2010/main"/>
              </a:ext>
            </a:extLst>
          </a:blip>
          <a:stretch>
            <a:fillRect/>
          </a:stretch>
        </p:blipFill>
        <p:spPr>
          <a:xfrm>
            <a:off x="9658351" y="6253419"/>
            <a:ext cx="1700892" cy="468509"/>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6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60" r:id="rId11"/>
    <p:sldLayoutId id="2147483661" r:id="rId12"/>
    <p:sldLayoutId id="2147483666" r:id="rId13"/>
    <p:sldLayoutId id="2147483663" r:id="rId14"/>
    <p:sldLayoutId id="2147483667" r:id="rId15"/>
    <p:sldLayoutId id="2147483668" r:id="rId16"/>
    <p:sldLayoutId id="2147483658" r:id="rId17"/>
    <p:sldLayoutId id="2147483659" r:id="rId18"/>
  </p:sldLayoutIdLst>
  <p:hf sldNum="0" hdr="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www.bakersfieldcity.us/" TargetMode="External"/><Relationship Id="rId5" Type="http://schemas.openxmlformats.org/officeDocument/2006/relationships/image" Target="../media/image4.png"/><Relationship Id="rId4" Type="http://schemas.openxmlformats.org/officeDocument/2006/relationships/hyperlink" Target="http://www.kcwa.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jp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jp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4.emf"/></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jpg"/><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jpg"/><Relationship Id="rId4" Type="http://schemas.openxmlformats.org/officeDocument/2006/relationships/image" Target="../media/image42.jpeg"/></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ridge over a body of water&#10;&#10;Description automatically generated">
            <a:extLst>
              <a:ext uri="{FF2B5EF4-FFF2-40B4-BE49-F238E27FC236}">
                <a16:creationId xmlns:a16="http://schemas.microsoft.com/office/drawing/2014/main" id="{4FC71898-F889-4E2D-A897-97BB0A4C4204}"/>
              </a:ext>
            </a:extLst>
          </p:cNvPr>
          <p:cNvPicPr>
            <a:picLocks noChangeAspect="1"/>
          </p:cNvPicPr>
          <p:nvPr/>
        </p:nvPicPr>
        <p:blipFill>
          <a:blip r:embed="rId3"/>
          <a:stretch>
            <a:fillRect/>
          </a:stretch>
        </p:blipFill>
        <p:spPr>
          <a:xfrm>
            <a:off x="0" y="0"/>
            <a:ext cx="5143500" cy="685800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ctrTitle"/>
          </p:nvPr>
        </p:nvSpPr>
        <p:spPr>
          <a:xfrm>
            <a:off x="5210174" y="2436080"/>
            <a:ext cx="6575425" cy="1909640"/>
          </a:xfrm>
        </p:spPr>
        <p:txBody>
          <a:bodyPr>
            <a:noAutofit/>
          </a:bodyPr>
          <a:lstStyle/>
          <a:p>
            <a:r>
              <a:rPr lang="en-US" sz="4000" b="1"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KRGSA Groundwater</a:t>
            </a:r>
            <a:br>
              <a:rPr lang="en-US" sz="4000" b="1"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r>
              <a:rPr lang="en-US" sz="4000" b="1"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Sustainability Plan (GSP)</a:t>
            </a:r>
            <a:br>
              <a:rPr lang="en-US" sz="4000" b="1"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r>
              <a:rPr lang="en-US" sz="4000" b="1"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Final Draft</a:t>
            </a:r>
            <a:br>
              <a:rPr lang="en-US" sz="4000" b="1"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endParaRPr lang="en-US" sz="4000" b="1"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3" name="Subtitle 2"/>
          <p:cNvSpPr>
            <a:spLocks noGrp="1"/>
          </p:cNvSpPr>
          <p:nvPr>
            <p:ph type="subTitle" idx="1"/>
          </p:nvPr>
        </p:nvSpPr>
        <p:spPr>
          <a:xfrm>
            <a:off x="1931035" y="457200"/>
            <a:ext cx="9854564" cy="1067025"/>
          </a:xfrm>
        </p:spPr>
        <p:txBody>
          <a:bodyPr>
            <a:normAutofit lnSpcReduction="10000"/>
          </a:bodyPr>
          <a:lstStyle/>
          <a:p>
            <a:r>
              <a:rPr lang="en-US" b="1" spc="50" dirty="0">
                <a:ln w="9525" cmpd="sng">
                  <a:solidFill>
                    <a:schemeClr val="accent1"/>
                  </a:solidFill>
                  <a:prstDash val="solid"/>
                </a:ln>
                <a:solidFill>
                  <a:srgbClr val="70AD47">
                    <a:tint val="1000"/>
                  </a:srgbClr>
                </a:solidFill>
                <a:effectLst>
                  <a:glow rad="38100">
                    <a:schemeClr val="accent1">
                      <a:alpha val="40000"/>
                    </a:schemeClr>
                  </a:glow>
                </a:effectLst>
              </a:rPr>
              <a:t>Kern River Groundwater</a:t>
            </a:r>
          </a:p>
          <a:p>
            <a:r>
              <a:rPr lang="en-US" b="1" spc="50" dirty="0">
                <a:ln w="9525" cmpd="sng">
                  <a:solidFill>
                    <a:schemeClr val="accent1"/>
                  </a:solidFill>
                  <a:prstDash val="solid"/>
                </a:ln>
                <a:solidFill>
                  <a:srgbClr val="70AD47">
                    <a:tint val="1000"/>
                  </a:srgbClr>
                </a:solidFill>
                <a:effectLst>
                  <a:glow rad="38100">
                    <a:schemeClr val="accent1">
                      <a:alpha val="40000"/>
                    </a:schemeClr>
                  </a:glow>
                </a:effectLst>
              </a:rPr>
              <a:t>Sustainability Agency (KRGSA)</a:t>
            </a:r>
          </a:p>
        </p:txBody>
      </p:sp>
      <p:sp>
        <p:nvSpPr>
          <p:cNvPr id="5" name="Subtitle 2"/>
          <p:cNvSpPr txBox="1">
            <a:spLocks/>
          </p:cNvSpPr>
          <p:nvPr/>
        </p:nvSpPr>
        <p:spPr>
          <a:xfrm>
            <a:off x="5441244" y="4383820"/>
            <a:ext cx="6331656" cy="1630900"/>
          </a:xfrm>
          <a:prstGeom prst="rect">
            <a:avLst/>
          </a:prstGeom>
        </p:spPr>
        <p:txBody>
          <a:bodyPr vert="horz" lIns="91440" tIns="45720" rIns="91440" bIns="45720" rtlCol="0" anchor="b">
            <a:normAutofit lnSpcReduction="10000"/>
          </a:bodyPr>
          <a:lstStyle>
            <a:lvl1pPr marL="0" indent="0" algn="r" defTabSz="914400" rtl="0" eaLnBrk="1" latinLnBrk="0" hangingPunct="1">
              <a:lnSpc>
                <a:spcPct val="90000"/>
              </a:lnSpc>
              <a:spcBef>
                <a:spcPts val="1000"/>
              </a:spcBef>
              <a:buFont typeface="Arial" panose="020B0604020202020204" pitchFamily="34" charset="0"/>
              <a:buNone/>
              <a:defRPr sz="32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spc="50" dirty="0">
                <a:ln w="9525" cmpd="sng">
                  <a:solidFill>
                    <a:schemeClr val="accent1"/>
                  </a:solidFill>
                  <a:prstDash val="solid"/>
                </a:ln>
                <a:solidFill>
                  <a:srgbClr val="70AD47">
                    <a:tint val="1000"/>
                  </a:srgbClr>
                </a:solidFill>
                <a:effectLst>
                  <a:glow rad="38100">
                    <a:schemeClr val="accent1">
                      <a:alpha val="40000"/>
                    </a:schemeClr>
                  </a:glow>
                </a:effectLst>
              </a:rPr>
              <a:t>Public Hearing</a:t>
            </a:r>
          </a:p>
          <a:p>
            <a:r>
              <a:rPr lang="en-US" b="1" spc="50" dirty="0">
                <a:ln w="9525" cmpd="sng">
                  <a:solidFill>
                    <a:schemeClr val="accent1"/>
                  </a:solidFill>
                  <a:prstDash val="solid"/>
                </a:ln>
                <a:solidFill>
                  <a:srgbClr val="70AD47">
                    <a:tint val="1000"/>
                  </a:srgbClr>
                </a:solidFill>
                <a:effectLst>
                  <a:glow rad="38100">
                    <a:schemeClr val="accent1">
                      <a:alpha val="40000"/>
                    </a:schemeClr>
                  </a:glow>
                </a:effectLst>
              </a:rPr>
              <a:t>KRGSA Board Meeting</a:t>
            </a:r>
          </a:p>
          <a:p>
            <a:r>
              <a:rPr lang="en-US" b="1" spc="50" dirty="0">
                <a:ln w="9525" cmpd="sng">
                  <a:solidFill>
                    <a:schemeClr val="accent1"/>
                  </a:solidFill>
                  <a:prstDash val="solid"/>
                </a:ln>
                <a:solidFill>
                  <a:srgbClr val="70AD47">
                    <a:tint val="1000"/>
                  </a:srgbClr>
                </a:solidFill>
                <a:effectLst>
                  <a:glow rad="38100">
                    <a:schemeClr val="accent1">
                      <a:alpha val="40000"/>
                    </a:schemeClr>
                  </a:glow>
                </a:effectLst>
              </a:rPr>
              <a:t>December 5, 2019</a:t>
            </a:r>
          </a:p>
        </p:txBody>
      </p:sp>
      <p:grpSp>
        <p:nvGrpSpPr>
          <p:cNvPr id="4" name="Group 3"/>
          <p:cNvGrpSpPr/>
          <p:nvPr/>
        </p:nvGrpSpPr>
        <p:grpSpPr>
          <a:xfrm>
            <a:off x="84982" y="149369"/>
            <a:ext cx="4654482" cy="1496002"/>
            <a:chOff x="4068127" y="2788920"/>
            <a:chExt cx="4055745" cy="1280160"/>
          </a:xfrm>
        </p:grpSpPr>
        <p:pic>
          <p:nvPicPr>
            <p:cNvPr id="13" name="Picture 12" descr="Kern County Water Agency">
              <a:hlinkClick r:id="rId4" tgtFrame="&quot;_blank&quot;"/>
            </p:cNvPr>
            <p:cNvPicPr/>
            <p:nvPr/>
          </p:nvPicPr>
          <p:blipFill>
            <a:blip r:embed="rId5">
              <a:extLst>
                <a:ext uri="{28A0092B-C50C-407E-A947-70E740481C1C}">
                  <a14:useLocalDpi xmlns:a14="http://schemas.microsoft.com/office/drawing/2010/main"/>
                </a:ext>
              </a:extLst>
            </a:blip>
            <a:srcRect/>
            <a:stretch>
              <a:fillRect/>
            </a:stretch>
          </p:blipFill>
          <p:spPr bwMode="auto">
            <a:xfrm>
              <a:off x="4068127" y="2788920"/>
              <a:ext cx="1264920" cy="1257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City of Bakersfield">
              <a:hlinkClick r:id="rId6" tgtFrame="&quot;_blank&quot;"/>
            </p:cNvPr>
            <p:cNvPicPr/>
            <p:nvPr/>
          </p:nvPicPr>
          <p:blipFill>
            <a:blip r:embed="rId7">
              <a:extLst>
                <a:ext uri="{28A0092B-C50C-407E-A947-70E740481C1C}">
                  <a14:useLocalDpi xmlns:a14="http://schemas.microsoft.com/office/drawing/2010/main"/>
                </a:ext>
              </a:extLst>
            </a:blip>
            <a:srcRect/>
            <a:stretch>
              <a:fillRect/>
            </a:stretch>
          </p:blipFill>
          <p:spPr bwMode="auto">
            <a:xfrm>
              <a:off x="5446712" y="2788920"/>
              <a:ext cx="1257300" cy="1257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descr="Kern Delta Water District"/>
            <p:cNvPicPr/>
            <p:nvPr/>
          </p:nvPicPr>
          <p:blipFill>
            <a:blip r:embed="rId8">
              <a:extLst>
                <a:ext uri="{28A0092B-C50C-407E-A947-70E740481C1C}">
                  <a14:useLocalDpi xmlns:a14="http://schemas.microsoft.com/office/drawing/2010/main"/>
                </a:ext>
              </a:extLst>
            </a:blip>
            <a:srcRect/>
            <a:stretch>
              <a:fillRect/>
            </a:stretch>
          </p:blipFill>
          <p:spPr bwMode="auto">
            <a:xfrm>
              <a:off x="6820852" y="2788920"/>
              <a:ext cx="1303020" cy="1280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extLst>
      <p:ext uri="{BB962C8B-B14F-4D97-AF65-F5344CB8AC3E}">
        <p14:creationId xmlns:p14="http://schemas.microsoft.com/office/powerpoint/2010/main" val="10168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2C15DF-1012-4D8E-AA85-9812FC394F4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20000" y="68514"/>
            <a:ext cx="1097280" cy="1126146"/>
          </a:xfrm>
          <a:prstGeom prst="rect">
            <a:avLst/>
          </a:prstGeom>
        </p:spPr>
      </p:pic>
      <p:sp>
        <p:nvSpPr>
          <p:cNvPr id="5" name="Title 1">
            <a:extLst>
              <a:ext uri="{FF2B5EF4-FFF2-40B4-BE49-F238E27FC236}">
                <a16:creationId xmlns:a16="http://schemas.microsoft.com/office/drawing/2014/main" id="{181AC6A2-FA09-49A2-A437-18BC954F516C}"/>
              </a:ext>
            </a:extLst>
          </p:cNvPr>
          <p:cNvSpPr>
            <a:spLocks noGrp="1"/>
          </p:cNvSpPr>
          <p:nvPr>
            <p:ph type="title"/>
          </p:nvPr>
        </p:nvSpPr>
        <p:spPr>
          <a:xfrm>
            <a:off x="838200" y="270855"/>
            <a:ext cx="10515600" cy="1325563"/>
          </a:xfrm>
        </p:spPr>
        <p:txBody>
          <a:bodyPr>
            <a:noAutofit/>
          </a:bodyPr>
          <a:lstStyle/>
          <a:p>
            <a:pPr algn="r"/>
            <a:r>
              <a:rPr lang="en-US" sz="4400" dirty="0"/>
              <a:t>Reduction of Groundwater in Storage</a:t>
            </a:r>
          </a:p>
        </p:txBody>
      </p:sp>
      <p:pic>
        <p:nvPicPr>
          <p:cNvPr id="7" name="Picture 6">
            <a:extLst>
              <a:ext uri="{FF2B5EF4-FFF2-40B4-BE49-F238E27FC236}">
                <a16:creationId xmlns:a16="http://schemas.microsoft.com/office/drawing/2014/main" id="{8F6AB9B1-0BD3-4206-98B2-1E96144E6C97}"/>
              </a:ext>
            </a:extLst>
          </p:cNvPr>
          <p:cNvPicPr>
            <a:picLocks noChangeAspect="1"/>
          </p:cNvPicPr>
          <p:nvPr/>
        </p:nvPicPr>
        <p:blipFill>
          <a:blip r:embed="rId3"/>
          <a:stretch>
            <a:fillRect/>
          </a:stretch>
        </p:blipFill>
        <p:spPr>
          <a:xfrm>
            <a:off x="3239640" y="1677594"/>
            <a:ext cx="8342760" cy="4909551"/>
          </a:xfrm>
          <a:prstGeom prst="rect">
            <a:avLst/>
          </a:prstGeom>
        </p:spPr>
      </p:pic>
      <p:sp>
        <p:nvSpPr>
          <p:cNvPr id="9" name="Content Placeholder 8">
            <a:extLst>
              <a:ext uri="{FF2B5EF4-FFF2-40B4-BE49-F238E27FC236}">
                <a16:creationId xmlns:a16="http://schemas.microsoft.com/office/drawing/2014/main" id="{F5EEC4F1-9517-4BEC-A23C-CF734B2E5C13}"/>
              </a:ext>
            </a:extLst>
          </p:cNvPr>
          <p:cNvSpPr>
            <a:spLocks noGrp="1"/>
          </p:cNvSpPr>
          <p:nvPr>
            <p:ph idx="1"/>
          </p:nvPr>
        </p:nvSpPr>
        <p:spPr>
          <a:xfrm>
            <a:off x="237067" y="1677594"/>
            <a:ext cx="3002573" cy="4711917"/>
          </a:xfrm>
        </p:spPr>
        <p:txBody>
          <a:bodyPr>
            <a:noAutofit/>
          </a:bodyPr>
          <a:lstStyle/>
          <a:p>
            <a:r>
              <a:rPr lang="en-US" dirty="0"/>
              <a:t>3 Independent Methods </a:t>
            </a:r>
          </a:p>
          <a:p>
            <a:r>
              <a:rPr lang="en-US" dirty="0"/>
              <a:t>Relatively good agreement</a:t>
            </a:r>
          </a:p>
          <a:p>
            <a:r>
              <a:rPr lang="en-US" dirty="0"/>
              <a:t>Minimal deficits; sustainable budget</a:t>
            </a:r>
          </a:p>
          <a:p>
            <a:pPr algn="ctr"/>
            <a:endParaRPr lang="en-US" dirty="0"/>
          </a:p>
          <a:p>
            <a:r>
              <a:rPr lang="en-US" dirty="0"/>
              <a:t>Deficit for banking adjustments</a:t>
            </a:r>
          </a:p>
        </p:txBody>
      </p:sp>
      <p:sp>
        <p:nvSpPr>
          <p:cNvPr id="10" name="Rectangle 9">
            <a:extLst>
              <a:ext uri="{FF2B5EF4-FFF2-40B4-BE49-F238E27FC236}">
                <a16:creationId xmlns:a16="http://schemas.microsoft.com/office/drawing/2014/main" id="{D87F1C15-8FAF-446C-8AC6-71A38322EE46}"/>
              </a:ext>
            </a:extLst>
          </p:cNvPr>
          <p:cNvSpPr/>
          <p:nvPr/>
        </p:nvSpPr>
        <p:spPr>
          <a:xfrm>
            <a:off x="548640" y="4854222"/>
            <a:ext cx="2744340" cy="441677"/>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93850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DC70FAD-3156-4866-BEAB-F7CB1FB90B98}"/>
              </a:ext>
            </a:extLst>
          </p:cNvPr>
          <p:cNvSpPr txBox="1"/>
          <p:nvPr/>
        </p:nvSpPr>
        <p:spPr>
          <a:xfrm>
            <a:off x="618902" y="6189630"/>
            <a:ext cx="1485177" cy="369332"/>
          </a:xfrm>
          <a:prstGeom prst="rect">
            <a:avLst/>
          </a:prstGeom>
          <a:noFill/>
        </p:spPr>
        <p:txBody>
          <a:bodyPr wrap="square" rtlCol="0">
            <a:spAutoFit/>
          </a:bodyPr>
          <a:lstStyle/>
          <a:p>
            <a:r>
              <a:rPr lang="en-US" b="1" dirty="0">
                <a:solidFill>
                  <a:schemeClr val="tx1">
                    <a:lumMod val="50000"/>
                  </a:schemeClr>
                </a:solidFill>
                <a:latin typeface="+mn-lt"/>
              </a:rPr>
              <a:t>DRAFT</a:t>
            </a:r>
          </a:p>
        </p:txBody>
      </p:sp>
      <p:sp>
        <p:nvSpPr>
          <p:cNvPr id="11" name="Title 1">
            <a:extLst>
              <a:ext uri="{FF2B5EF4-FFF2-40B4-BE49-F238E27FC236}">
                <a16:creationId xmlns:a16="http://schemas.microsoft.com/office/drawing/2014/main" id="{53D9E7F2-24EA-419F-9609-E96AD1A35631}"/>
              </a:ext>
            </a:extLst>
          </p:cNvPr>
          <p:cNvSpPr>
            <a:spLocks noGrp="1"/>
          </p:cNvSpPr>
          <p:nvPr>
            <p:ph type="title"/>
          </p:nvPr>
        </p:nvSpPr>
        <p:spPr>
          <a:xfrm>
            <a:off x="1290307" y="170717"/>
            <a:ext cx="6558280" cy="1428162"/>
          </a:xfrm>
        </p:spPr>
        <p:txBody>
          <a:bodyPr>
            <a:normAutofit fontScale="90000"/>
          </a:bodyPr>
          <a:lstStyle/>
          <a:p>
            <a:r>
              <a:rPr lang="en-US" sz="4900" b="1" dirty="0"/>
              <a:t>Projected Water Budgets</a:t>
            </a:r>
            <a:br>
              <a:rPr lang="en-US" sz="4900" b="1" dirty="0"/>
            </a:br>
            <a:r>
              <a:rPr lang="en-US" sz="4900" b="1" dirty="0"/>
              <a:t>Future Deficits</a:t>
            </a:r>
            <a:endParaRPr lang="en-US" sz="4000" dirty="0"/>
          </a:p>
        </p:txBody>
      </p:sp>
      <p:pic>
        <p:nvPicPr>
          <p:cNvPr id="8" name="Picture 7">
            <a:extLst>
              <a:ext uri="{FF2B5EF4-FFF2-40B4-BE49-F238E27FC236}">
                <a16:creationId xmlns:a16="http://schemas.microsoft.com/office/drawing/2014/main" id="{8F561831-5C48-49B9-B53A-50E869160E0F}"/>
              </a:ext>
            </a:extLst>
          </p:cNvPr>
          <p:cNvPicPr>
            <a:picLocks noChangeAspect="1"/>
          </p:cNvPicPr>
          <p:nvPr/>
        </p:nvPicPr>
        <p:blipFill>
          <a:blip r:embed="rId3"/>
          <a:stretch>
            <a:fillRect/>
          </a:stretch>
        </p:blipFill>
        <p:spPr>
          <a:xfrm>
            <a:off x="5010418" y="1815353"/>
            <a:ext cx="7029182" cy="3983331"/>
          </a:xfrm>
          <a:prstGeom prst="rect">
            <a:avLst/>
          </a:prstGeom>
        </p:spPr>
      </p:pic>
      <p:sp>
        <p:nvSpPr>
          <p:cNvPr id="16" name="Text Placeholder 2">
            <a:extLst>
              <a:ext uri="{FF2B5EF4-FFF2-40B4-BE49-F238E27FC236}">
                <a16:creationId xmlns:a16="http://schemas.microsoft.com/office/drawing/2014/main" id="{947B91D4-67B4-4976-B272-942AEB1D30D8}"/>
              </a:ext>
            </a:extLst>
          </p:cNvPr>
          <p:cNvSpPr txBox="1">
            <a:spLocks/>
          </p:cNvSpPr>
          <p:nvPr/>
        </p:nvSpPr>
        <p:spPr>
          <a:xfrm>
            <a:off x="495300" y="1815353"/>
            <a:ext cx="4422141" cy="45156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dirty="0"/>
              <a:t>Increase urban demand</a:t>
            </a:r>
          </a:p>
          <a:p>
            <a:pPr marL="457200" indent="-457200"/>
            <a:r>
              <a:rPr lang="en-US" dirty="0"/>
              <a:t>Decrease SWP supply</a:t>
            </a:r>
          </a:p>
          <a:p>
            <a:pPr marL="457200" indent="-457200"/>
            <a:r>
              <a:rPr lang="en-US" dirty="0"/>
              <a:t>Increase agricultural demand (climate changes factors )</a:t>
            </a:r>
          </a:p>
          <a:p>
            <a:pPr marL="457200" indent="-457200"/>
            <a:r>
              <a:rPr lang="en-US" dirty="0"/>
              <a:t>Potential Future Water Budget Deficits </a:t>
            </a:r>
          </a:p>
          <a:p>
            <a:pPr marL="457200" indent="-457200"/>
            <a:r>
              <a:rPr lang="en-US" dirty="0"/>
              <a:t>Plus Historical Adjusted deficit of -29,000 AFY</a:t>
            </a:r>
          </a:p>
          <a:p>
            <a:pPr marL="457200" indent="-457200"/>
            <a:endParaRPr lang="en-US" dirty="0"/>
          </a:p>
          <a:p>
            <a:pPr marL="457200" indent="-457200"/>
            <a:endParaRPr lang="en-US" dirty="0"/>
          </a:p>
        </p:txBody>
      </p:sp>
      <p:pic>
        <p:nvPicPr>
          <p:cNvPr id="17" name="Picture 16">
            <a:extLst>
              <a:ext uri="{FF2B5EF4-FFF2-40B4-BE49-F238E27FC236}">
                <a16:creationId xmlns:a16="http://schemas.microsoft.com/office/drawing/2014/main" id="{9772E15A-15A6-4D15-B4FC-4458E4DCA5C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3027" y="123611"/>
            <a:ext cx="1097280" cy="1126146"/>
          </a:xfrm>
          <a:prstGeom prst="rect">
            <a:avLst/>
          </a:prstGeom>
        </p:spPr>
      </p:pic>
    </p:spTree>
    <p:extLst>
      <p:ext uri="{BB962C8B-B14F-4D97-AF65-F5344CB8AC3E}">
        <p14:creationId xmlns:p14="http://schemas.microsoft.com/office/powerpoint/2010/main" val="1059841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C78780-334B-43E7-A25F-7FE3387B4C34}"/>
              </a:ext>
            </a:extLst>
          </p:cNvPr>
          <p:cNvPicPr>
            <a:picLocks noChangeAspect="1"/>
          </p:cNvPicPr>
          <p:nvPr/>
        </p:nvPicPr>
        <p:blipFill>
          <a:blip r:embed="rId3"/>
          <a:stretch>
            <a:fillRect/>
          </a:stretch>
        </p:blipFill>
        <p:spPr>
          <a:xfrm>
            <a:off x="4900195" y="1355039"/>
            <a:ext cx="7040880" cy="4736749"/>
          </a:xfrm>
          <a:prstGeom prst="rect">
            <a:avLst/>
          </a:prstGeom>
        </p:spPr>
      </p:pic>
      <p:sp>
        <p:nvSpPr>
          <p:cNvPr id="10" name="TextBox 9">
            <a:extLst>
              <a:ext uri="{FF2B5EF4-FFF2-40B4-BE49-F238E27FC236}">
                <a16:creationId xmlns:a16="http://schemas.microsoft.com/office/drawing/2014/main" id="{1DC70FAD-3156-4866-BEAB-F7CB1FB90B98}"/>
              </a:ext>
            </a:extLst>
          </p:cNvPr>
          <p:cNvSpPr txBox="1"/>
          <p:nvPr/>
        </p:nvSpPr>
        <p:spPr>
          <a:xfrm>
            <a:off x="618902" y="6189630"/>
            <a:ext cx="1485177" cy="369332"/>
          </a:xfrm>
          <a:prstGeom prst="rect">
            <a:avLst/>
          </a:prstGeom>
          <a:noFill/>
        </p:spPr>
        <p:txBody>
          <a:bodyPr wrap="square" rtlCol="0">
            <a:spAutoFit/>
          </a:bodyPr>
          <a:lstStyle/>
          <a:p>
            <a:r>
              <a:rPr lang="en-US" b="1" dirty="0">
                <a:solidFill>
                  <a:schemeClr val="tx1">
                    <a:lumMod val="50000"/>
                  </a:schemeClr>
                </a:solidFill>
                <a:latin typeface="+mn-lt"/>
              </a:rPr>
              <a:t>DRAFT</a:t>
            </a:r>
          </a:p>
        </p:txBody>
      </p:sp>
      <p:sp>
        <p:nvSpPr>
          <p:cNvPr id="11" name="Title 1">
            <a:extLst>
              <a:ext uri="{FF2B5EF4-FFF2-40B4-BE49-F238E27FC236}">
                <a16:creationId xmlns:a16="http://schemas.microsoft.com/office/drawing/2014/main" id="{53D9E7F2-24EA-419F-9609-E96AD1A35631}"/>
              </a:ext>
            </a:extLst>
          </p:cNvPr>
          <p:cNvSpPr>
            <a:spLocks noGrp="1"/>
          </p:cNvSpPr>
          <p:nvPr>
            <p:ph type="title"/>
          </p:nvPr>
        </p:nvSpPr>
        <p:spPr>
          <a:xfrm>
            <a:off x="838200" y="-73123"/>
            <a:ext cx="11163299" cy="1428162"/>
          </a:xfrm>
        </p:spPr>
        <p:txBody>
          <a:bodyPr>
            <a:normAutofit fontScale="90000"/>
          </a:bodyPr>
          <a:lstStyle/>
          <a:p>
            <a:pPr algn="ctr"/>
            <a:r>
              <a:rPr lang="en-US" sz="4900" b="1" dirty="0"/>
              <a:t>Projected Water Budgets </a:t>
            </a:r>
            <a:br>
              <a:rPr lang="en-US" sz="4900" b="1" dirty="0"/>
            </a:br>
            <a:r>
              <a:rPr lang="en-US" sz="4900" b="1" dirty="0"/>
              <a:t>C2VSimFG-Kern Model</a:t>
            </a:r>
            <a:endParaRPr lang="en-US" sz="4000" dirty="0"/>
          </a:p>
        </p:txBody>
      </p:sp>
      <p:sp>
        <p:nvSpPr>
          <p:cNvPr id="12" name="Text Placeholder 2">
            <a:extLst>
              <a:ext uri="{FF2B5EF4-FFF2-40B4-BE49-F238E27FC236}">
                <a16:creationId xmlns:a16="http://schemas.microsoft.com/office/drawing/2014/main" id="{6305357A-4195-4CAC-A74B-F13DCB2C7629}"/>
              </a:ext>
            </a:extLst>
          </p:cNvPr>
          <p:cNvSpPr txBox="1">
            <a:spLocks/>
          </p:cNvSpPr>
          <p:nvPr/>
        </p:nvSpPr>
        <p:spPr>
          <a:xfrm>
            <a:off x="618903" y="1452880"/>
            <a:ext cx="4281292" cy="473674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dirty="0">
                <a:solidFill>
                  <a:srgbClr val="FFFFCC"/>
                </a:solidFill>
              </a:rPr>
              <a:t>Baseline</a:t>
            </a:r>
            <a:r>
              <a:rPr lang="en-US" dirty="0"/>
              <a:t>  - current land use and projected water supply and demand</a:t>
            </a:r>
          </a:p>
          <a:p>
            <a:pPr marL="457200" indent="-457200"/>
            <a:r>
              <a:rPr lang="en-US" dirty="0">
                <a:solidFill>
                  <a:srgbClr val="FFFFCC"/>
                </a:solidFill>
              </a:rPr>
              <a:t>2030 Climate Change </a:t>
            </a:r>
            <a:r>
              <a:rPr lang="en-US" dirty="0"/>
              <a:t>Scenario with increases in agricultural demand and decreased supply</a:t>
            </a:r>
          </a:p>
          <a:p>
            <a:pPr marL="457200" indent="-457200"/>
            <a:r>
              <a:rPr lang="en-US" dirty="0">
                <a:solidFill>
                  <a:srgbClr val="FFFFCC"/>
                </a:solidFill>
              </a:rPr>
              <a:t>2070 Climate Change </a:t>
            </a:r>
            <a:r>
              <a:rPr lang="en-US" dirty="0"/>
              <a:t>Scenario with further increase in demand and decrease in supply</a:t>
            </a:r>
          </a:p>
          <a:p>
            <a:pPr marL="457200" indent="-457200"/>
            <a:endParaRPr lang="en-US" sz="2600" dirty="0"/>
          </a:p>
          <a:p>
            <a:pPr marL="457200" indent="-457200"/>
            <a:endParaRPr lang="en-US" sz="2600" dirty="0"/>
          </a:p>
        </p:txBody>
      </p:sp>
      <p:sp>
        <p:nvSpPr>
          <p:cNvPr id="13" name="TextBox 12">
            <a:extLst>
              <a:ext uri="{FF2B5EF4-FFF2-40B4-BE49-F238E27FC236}">
                <a16:creationId xmlns:a16="http://schemas.microsoft.com/office/drawing/2014/main" id="{6A3B7F69-6763-4FD8-9863-2FF947A16577}"/>
              </a:ext>
            </a:extLst>
          </p:cNvPr>
          <p:cNvSpPr txBox="1"/>
          <p:nvPr/>
        </p:nvSpPr>
        <p:spPr>
          <a:xfrm>
            <a:off x="5892800" y="2307888"/>
            <a:ext cx="5845075" cy="1323439"/>
          </a:xfrm>
          <a:prstGeom prst="rect">
            <a:avLst/>
          </a:prstGeom>
          <a:noFill/>
        </p:spPr>
        <p:txBody>
          <a:bodyPr wrap="square" rtlCol="0">
            <a:spAutoFit/>
          </a:bodyPr>
          <a:lstStyle/>
          <a:p>
            <a:pPr algn="ctr"/>
            <a:r>
              <a:rPr lang="en-US" sz="2000" b="1" i="1" dirty="0">
                <a:solidFill>
                  <a:schemeClr val="bg1"/>
                </a:solidFill>
              </a:rPr>
              <a:t>Model simulates the physical system and includes recharge in the KRGSA for and by others;</a:t>
            </a:r>
          </a:p>
          <a:p>
            <a:pPr algn="ctr"/>
            <a:r>
              <a:rPr lang="en-US" sz="2000" b="1" i="1" dirty="0">
                <a:solidFill>
                  <a:schemeClr val="bg1"/>
                </a:solidFill>
              </a:rPr>
              <a:t>KRGSA is planning for larger deficits than indicated in the model.</a:t>
            </a:r>
          </a:p>
        </p:txBody>
      </p:sp>
      <p:pic>
        <p:nvPicPr>
          <p:cNvPr id="14" name="Picture 13">
            <a:extLst>
              <a:ext uri="{FF2B5EF4-FFF2-40B4-BE49-F238E27FC236}">
                <a16:creationId xmlns:a16="http://schemas.microsoft.com/office/drawing/2014/main" id="{37B737EC-4EEA-4567-A5A2-B9E5A7E43F4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3027" y="123611"/>
            <a:ext cx="1097280" cy="1126146"/>
          </a:xfrm>
          <a:prstGeom prst="rect">
            <a:avLst/>
          </a:prstGeom>
        </p:spPr>
      </p:pic>
    </p:spTree>
    <p:extLst>
      <p:ext uri="{BB962C8B-B14F-4D97-AF65-F5344CB8AC3E}">
        <p14:creationId xmlns:p14="http://schemas.microsoft.com/office/powerpoint/2010/main" val="77586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BAEF9-7012-43DF-A436-DF3C6F88B266}"/>
              </a:ext>
            </a:extLst>
          </p:cNvPr>
          <p:cNvSpPr>
            <a:spLocks noGrp="1"/>
          </p:cNvSpPr>
          <p:nvPr>
            <p:ph type="title"/>
          </p:nvPr>
        </p:nvSpPr>
        <p:spPr>
          <a:xfrm>
            <a:off x="1116821" y="299038"/>
            <a:ext cx="6823068" cy="1600200"/>
          </a:xfrm>
        </p:spPr>
        <p:txBody>
          <a:bodyPr>
            <a:normAutofit fontScale="90000"/>
          </a:bodyPr>
          <a:lstStyle/>
          <a:p>
            <a:r>
              <a:rPr lang="en-US" sz="4900" b="1" dirty="0"/>
              <a:t>Constituent of Concern Arsenic</a:t>
            </a:r>
            <a:r>
              <a:rPr lang="en-US" sz="4000" dirty="0"/>
              <a:t/>
            </a:r>
            <a:br>
              <a:rPr lang="en-US" sz="4000" dirty="0"/>
            </a:br>
            <a:endParaRPr lang="en-US" sz="4000" dirty="0"/>
          </a:p>
        </p:txBody>
      </p:sp>
      <p:pic>
        <p:nvPicPr>
          <p:cNvPr id="5" name="Content Placeholder 4">
            <a:extLst>
              <a:ext uri="{FF2B5EF4-FFF2-40B4-BE49-F238E27FC236}">
                <a16:creationId xmlns:a16="http://schemas.microsoft.com/office/drawing/2014/main" id="{8D662344-4986-4D50-89B1-4535B1D40515}"/>
              </a:ext>
            </a:extLst>
          </p:cNvPr>
          <p:cNvPicPr>
            <a:picLocks noGrp="1" noChangeAspect="1"/>
          </p:cNvPicPr>
          <p:nvPr>
            <p:ph type="pic" idx="1"/>
          </p:nvPr>
        </p:nvPicPr>
        <p:blipFill>
          <a:blip r:embed="rId2"/>
          <a:stretch>
            <a:fillRect/>
          </a:stretch>
        </p:blipFill>
        <p:spPr>
          <a:xfrm>
            <a:off x="5421407" y="1325407"/>
            <a:ext cx="6437484" cy="4836160"/>
          </a:xfrm>
        </p:spPr>
      </p:pic>
      <p:sp>
        <p:nvSpPr>
          <p:cNvPr id="3" name="Text Placeholder 2">
            <a:extLst>
              <a:ext uri="{FF2B5EF4-FFF2-40B4-BE49-F238E27FC236}">
                <a16:creationId xmlns:a16="http://schemas.microsoft.com/office/drawing/2014/main" id="{AFC620AA-3402-4B5E-9316-5C32AB587181}"/>
              </a:ext>
            </a:extLst>
          </p:cNvPr>
          <p:cNvSpPr>
            <a:spLocks noGrp="1"/>
          </p:cNvSpPr>
          <p:nvPr>
            <p:ph type="body" sz="half" idx="2"/>
          </p:nvPr>
        </p:nvSpPr>
        <p:spPr>
          <a:xfrm>
            <a:off x="416560" y="1565404"/>
            <a:ext cx="4907280" cy="4505685"/>
          </a:xfrm>
        </p:spPr>
        <p:txBody>
          <a:bodyPr>
            <a:noAutofit/>
          </a:bodyPr>
          <a:lstStyle/>
          <a:p>
            <a:pPr marL="457200" indent="-457200">
              <a:spcBef>
                <a:spcPts val="1800"/>
              </a:spcBef>
              <a:buFont typeface="Arial" panose="020B0604020202020204" pitchFamily="34" charset="0"/>
              <a:buChar char="•"/>
            </a:pPr>
            <a:r>
              <a:rPr lang="en-US" sz="2800" dirty="0"/>
              <a:t>Focus on constituents affected by management actions</a:t>
            </a:r>
          </a:p>
          <a:p>
            <a:pPr marL="457200" indent="-457200">
              <a:spcBef>
                <a:spcPts val="1800"/>
              </a:spcBef>
              <a:buFont typeface="Arial" panose="020B0604020202020204" pitchFamily="34" charset="0"/>
              <a:buChar char="•"/>
            </a:pPr>
            <a:r>
              <a:rPr lang="en-US" sz="2800" dirty="0"/>
              <a:t>Arsenic concentrations increase with declining water levels</a:t>
            </a:r>
          </a:p>
          <a:p>
            <a:pPr marL="457200" indent="-457200">
              <a:spcBef>
                <a:spcPts val="1800"/>
              </a:spcBef>
              <a:buFont typeface="Arial" panose="020B0604020202020204" pitchFamily="34" charset="0"/>
              <a:buChar char="•"/>
            </a:pPr>
            <a:r>
              <a:rPr lang="en-US" sz="2800" dirty="0"/>
              <a:t>More than 25 wells with detections above the MCL</a:t>
            </a:r>
          </a:p>
          <a:p>
            <a:pPr marL="457200" indent="-457200">
              <a:spcBef>
                <a:spcPts val="1800"/>
              </a:spcBef>
              <a:buFont typeface="Arial" panose="020B0604020202020204" pitchFamily="34" charset="0"/>
              <a:buChar char="•"/>
            </a:pPr>
            <a:r>
              <a:rPr lang="en-US" sz="2800" dirty="0"/>
              <a:t>Widespread issue in the Plan Area</a:t>
            </a:r>
          </a:p>
          <a:p>
            <a:pPr marL="457200" indent="-457200">
              <a:spcBef>
                <a:spcPts val="1800"/>
              </a:spcBef>
              <a:buFont typeface="Arial" panose="020B0604020202020204" pitchFamily="34" charset="0"/>
              <a:buChar char="•"/>
            </a:pPr>
            <a:endParaRPr lang="en-US" sz="2800" dirty="0"/>
          </a:p>
        </p:txBody>
      </p:sp>
      <p:sp>
        <p:nvSpPr>
          <p:cNvPr id="4" name="TextBox 3">
            <a:extLst>
              <a:ext uri="{FF2B5EF4-FFF2-40B4-BE49-F238E27FC236}">
                <a16:creationId xmlns:a16="http://schemas.microsoft.com/office/drawing/2014/main" id="{0F877A03-C292-49F2-8E37-73BEC366E46C}"/>
              </a:ext>
            </a:extLst>
          </p:cNvPr>
          <p:cNvSpPr txBox="1"/>
          <p:nvPr/>
        </p:nvSpPr>
        <p:spPr>
          <a:xfrm>
            <a:off x="618902" y="6189630"/>
            <a:ext cx="1485177" cy="369332"/>
          </a:xfrm>
          <a:prstGeom prst="rect">
            <a:avLst/>
          </a:prstGeom>
          <a:noFill/>
        </p:spPr>
        <p:txBody>
          <a:bodyPr wrap="square" rtlCol="0">
            <a:spAutoFit/>
          </a:bodyPr>
          <a:lstStyle/>
          <a:p>
            <a:r>
              <a:rPr lang="en-US" b="1" dirty="0">
                <a:solidFill>
                  <a:schemeClr val="tx1">
                    <a:lumMod val="50000"/>
                  </a:schemeClr>
                </a:solidFill>
                <a:latin typeface="+mn-lt"/>
              </a:rPr>
              <a:t>DRAFT</a:t>
            </a:r>
          </a:p>
        </p:txBody>
      </p:sp>
      <p:sp>
        <p:nvSpPr>
          <p:cNvPr id="7" name="Rectangle 6">
            <a:extLst>
              <a:ext uri="{FF2B5EF4-FFF2-40B4-BE49-F238E27FC236}">
                <a16:creationId xmlns:a16="http://schemas.microsoft.com/office/drawing/2014/main" id="{80F9B635-C87A-45F8-80C0-F39B5C59B59D}"/>
              </a:ext>
            </a:extLst>
          </p:cNvPr>
          <p:cNvSpPr/>
          <p:nvPr/>
        </p:nvSpPr>
        <p:spPr>
          <a:xfrm>
            <a:off x="7419975" y="1545254"/>
            <a:ext cx="4629150" cy="954107"/>
          </a:xfrm>
          <a:prstGeom prst="rect">
            <a:avLst/>
          </a:prstGeom>
        </p:spPr>
        <p:txBody>
          <a:bodyPr wrap="square">
            <a:spAutoFit/>
          </a:bodyPr>
          <a:lstStyle/>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a:p>
        </p:txBody>
      </p:sp>
      <p:sp>
        <p:nvSpPr>
          <p:cNvPr id="15" name="TextBox 14">
            <a:extLst>
              <a:ext uri="{FF2B5EF4-FFF2-40B4-BE49-F238E27FC236}">
                <a16:creationId xmlns:a16="http://schemas.microsoft.com/office/drawing/2014/main" id="{64B14047-246F-496D-831F-FEE24DF0AFFE}"/>
              </a:ext>
            </a:extLst>
          </p:cNvPr>
          <p:cNvSpPr txBox="1"/>
          <p:nvPr/>
        </p:nvSpPr>
        <p:spPr>
          <a:xfrm>
            <a:off x="5423034" y="1231245"/>
            <a:ext cx="995881" cy="230832"/>
          </a:xfrm>
          <a:prstGeom prst="rect">
            <a:avLst/>
          </a:prstGeom>
          <a:noFill/>
        </p:spPr>
        <p:txBody>
          <a:bodyPr wrap="square" rtlCol="0">
            <a:spAutoFit/>
          </a:bodyPr>
          <a:lstStyle/>
          <a:p>
            <a:r>
              <a:rPr lang="en-US" sz="900" b="1" dirty="0">
                <a:solidFill>
                  <a:schemeClr val="tx1">
                    <a:lumMod val="65000"/>
                  </a:schemeClr>
                </a:solidFill>
              </a:rPr>
              <a:t>7</a:t>
            </a:r>
            <a:r>
              <a:rPr lang="en-US" sz="900" b="1" baseline="30000" dirty="0">
                <a:solidFill>
                  <a:schemeClr val="tx1">
                    <a:lumMod val="65000"/>
                  </a:schemeClr>
                </a:solidFill>
              </a:rPr>
              <a:t>th</a:t>
            </a:r>
            <a:r>
              <a:rPr lang="en-US" sz="900" b="1" dirty="0">
                <a:solidFill>
                  <a:schemeClr val="tx1">
                    <a:lumMod val="65000"/>
                  </a:schemeClr>
                </a:solidFill>
              </a:rPr>
              <a:t> Standard Rd</a:t>
            </a:r>
          </a:p>
        </p:txBody>
      </p:sp>
      <p:pic>
        <p:nvPicPr>
          <p:cNvPr id="16" name="Picture 15">
            <a:extLst>
              <a:ext uri="{FF2B5EF4-FFF2-40B4-BE49-F238E27FC236}">
                <a16:creationId xmlns:a16="http://schemas.microsoft.com/office/drawing/2014/main" id="{F9F88460-F3A9-4954-A1D4-81F118FE005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7999" y="266386"/>
            <a:ext cx="778646" cy="788028"/>
          </a:xfrm>
          <a:prstGeom prst="rect">
            <a:avLst/>
          </a:prstGeom>
        </p:spPr>
      </p:pic>
    </p:spTree>
    <p:extLst>
      <p:ext uri="{BB962C8B-B14F-4D97-AF65-F5344CB8AC3E}">
        <p14:creationId xmlns:p14="http://schemas.microsoft.com/office/powerpoint/2010/main" val="384912850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BAEF9-7012-43DF-A436-DF3C6F88B266}"/>
              </a:ext>
            </a:extLst>
          </p:cNvPr>
          <p:cNvSpPr>
            <a:spLocks noGrp="1"/>
          </p:cNvSpPr>
          <p:nvPr>
            <p:ph type="title"/>
          </p:nvPr>
        </p:nvSpPr>
        <p:spPr>
          <a:xfrm>
            <a:off x="1116821" y="299038"/>
            <a:ext cx="4261089" cy="1600200"/>
          </a:xfrm>
        </p:spPr>
        <p:txBody>
          <a:bodyPr>
            <a:normAutofit fontScale="90000"/>
          </a:bodyPr>
          <a:lstStyle/>
          <a:p>
            <a:r>
              <a:rPr lang="en-US" sz="4900" b="1" dirty="0"/>
              <a:t>Inelastic Land Subsidence</a:t>
            </a:r>
            <a:r>
              <a:rPr lang="en-US" sz="4000" dirty="0"/>
              <a:t/>
            </a:r>
            <a:br>
              <a:rPr lang="en-US" sz="4000" dirty="0"/>
            </a:br>
            <a:endParaRPr lang="en-US" sz="4000" dirty="0"/>
          </a:p>
        </p:txBody>
      </p:sp>
      <p:pic>
        <p:nvPicPr>
          <p:cNvPr id="5" name="Content Placeholder 4">
            <a:extLst>
              <a:ext uri="{FF2B5EF4-FFF2-40B4-BE49-F238E27FC236}">
                <a16:creationId xmlns:a16="http://schemas.microsoft.com/office/drawing/2014/main" id="{8D662344-4986-4D50-89B1-4535B1D40515}"/>
              </a:ext>
            </a:extLst>
          </p:cNvPr>
          <p:cNvPicPr>
            <a:picLocks noGrp="1" noChangeAspect="1"/>
          </p:cNvPicPr>
          <p:nvPr>
            <p:ph type="pic" idx="1"/>
          </p:nvPr>
        </p:nvPicPr>
        <p:blipFill>
          <a:blip r:embed="rId2"/>
          <a:stretch>
            <a:fillRect/>
          </a:stretch>
        </p:blipFill>
        <p:spPr>
          <a:xfrm>
            <a:off x="5146001" y="660400"/>
            <a:ext cx="6858000" cy="5486400"/>
          </a:xfrm>
        </p:spPr>
      </p:pic>
      <p:sp>
        <p:nvSpPr>
          <p:cNvPr id="3" name="Text Placeholder 2">
            <a:extLst>
              <a:ext uri="{FF2B5EF4-FFF2-40B4-BE49-F238E27FC236}">
                <a16:creationId xmlns:a16="http://schemas.microsoft.com/office/drawing/2014/main" id="{AFC620AA-3402-4B5E-9316-5C32AB587181}"/>
              </a:ext>
            </a:extLst>
          </p:cNvPr>
          <p:cNvSpPr>
            <a:spLocks noGrp="1"/>
          </p:cNvSpPr>
          <p:nvPr>
            <p:ph type="body" sz="half" idx="2"/>
          </p:nvPr>
        </p:nvSpPr>
        <p:spPr>
          <a:xfrm>
            <a:off x="618902" y="1565404"/>
            <a:ext cx="4324159" cy="4505685"/>
          </a:xfrm>
        </p:spPr>
        <p:txBody>
          <a:bodyPr>
            <a:noAutofit/>
          </a:bodyPr>
          <a:lstStyle/>
          <a:p>
            <a:pPr marL="457200" indent="-457200">
              <a:spcBef>
                <a:spcPts val="1800"/>
              </a:spcBef>
              <a:buFont typeface="Arial" panose="020B0604020202020204" pitchFamily="34" charset="0"/>
              <a:buChar char="•"/>
            </a:pPr>
            <a:r>
              <a:rPr lang="en-US" sz="3000" dirty="0"/>
              <a:t>Historical Subsidence from 1926 – 1970 mapped by USGS</a:t>
            </a:r>
          </a:p>
          <a:p>
            <a:pPr marL="457200" indent="-457200">
              <a:spcBef>
                <a:spcPts val="1800"/>
              </a:spcBef>
              <a:buFont typeface="Arial" panose="020B0604020202020204" pitchFamily="34" charset="0"/>
              <a:buChar char="•"/>
            </a:pPr>
            <a:r>
              <a:rPr lang="en-US" sz="3000" dirty="0"/>
              <a:t>Up to 9 feet in southern Plan Area</a:t>
            </a:r>
          </a:p>
          <a:p>
            <a:pPr marL="457200" indent="-457200">
              <a:spcBef>
                <a:spcPts val="1800"/>
              </a:spcBef>
              <a:buFont typeface="Arial" panose="020B0604020202020204" pitchFamily="34" charset="0"/>
              <a:buChar char="•"/>
            </a:pPr>
            <a:r>
              <a:rPr lang="en-US" sz="3000" dirty="0"/>
              <a:t>Correlates to areas of clay soils and subsurface clay sediments in southeast Plan Area</a:t>
            </a:r>
          </a:p>
          <a:p>
            <a:pPr marL="457200" indent="-457200">
              <a:spcBef>
                <a:spcPts val="1800"/>
              </a:spcBef>
              <a:buFont typeface="Arial" panose="020B0604020202020204" pitchFamily="34" charset="0"/>
              <a:buChar char="•"/>
            </a:pPr>
            <a:endParaRPr lang="en-US" sz="3000" dirty="0"/>
          </a:p>
        </p:txBody>
      </p:sp>
      <p:sp>
        <p:nvSpPr>
          <p:cNvPr id="4" name="TextBox 3">
            <a:extLst>
              <a:ext uri="{FF2B5EF4-FFF2-40B4-BE49-F238E27FC236}">
                <a16:creationId xmlns:a16="http://schemas.microsoft.com/office/drawing/2014/main" id="{0F877A03-C292-49F2-8E37-73BEC366E46C}"/>
              </a:ext>
            </a:extLst>
          </p:cNvPr>
          <p:cNvSpPr txBox="1"/>
          <p:nvPr/>
        </p:nvSpPr>
        <p:spPr>
          <a:xfrm>
            <a:off x="618902" y="6189630"/>
            <a:ext cx="1485177" cy="369332"/>
          </a:xfrm>
          <a:prstGeom prst="rect">
            <a:avLst/>
          </a:prstGeom>
          <a:noFill/>
        </p:spPr>
        <p:txBody>
          <a:bodyPr wrap="square" rtlCol="0">
            <a:spAutoFit/>
          </a:bodyPr>
          <a:lstStyle/>
          <a:p>
            <a:r>
              <a:rPr lang="en-US" b="1" dirty="0">
                <a:solidFill>
                  <a:schemeClr val="tx1">
                    <a:lumMod val="50000"/>
                  </a:schemeClr>
                </a:solidFill>
                <a:latin typeface="+mn-lt"/>
              </a:rPr>
              <a:t>DRAFT</a:t>
            </a:r>
          </a:p>
        </p:txBody>
      </p:sp>
      <p:sp>
        <p:nvSpPr>
          <p:cNvPr id="7" name="Rectangle 6">
            <a:extLst>
              <a:ext uri="{FF2B5EF4-FFF2-40B4-BE49-F238E27FC236}">
                <a16:creationId xmlns:a16="http://schemas.microsoft.com/office/drawing/2014/main" id="{80F9B635-C87A-45F8-80C0-F39B5C59B59D}"/>
              </a:ext>
            </a:extLst>
          </p:cNvPr>
          <p:cNvSpPr/>
          <p:nvPr/>
        </p:nvSpPr>
        <p:spPr>
          <a:xfrm>
            <a:off x="7419975" y="1545254"/>
            <a:ext cx="4629150" cy="954107"/>
          </a:xfrm>
          <a:prstGeom prst="rect">
            <a:avLst/>
          </a:prstGeom>
        </p:spPr>
        <p:txBody>
          <a:bodyPr wrap="square">
            <a:spAutoFit/>
          </a:bodyPr>
          <a:lstStyle/>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a:p>
        </p:txBody>
      </p:sp>
      <p:sp>
        <p:nvSpPr>
          <p:cNvPr id="6" name="TextBox 5">
            <a:extLst>
              <a:ext uri="{FF2B5EF4-FFF2-40B4-BE49-F238E27FC236}">
                <a16:creationId xmlns:a16="http://schemas.microsoft.com/office/drawing/2014/main" id="{6DDB2079-838E-41D1-A2D7-8364F4327580}"/>
              </a:ext>
            </a:extLst>
          </p:cNvPr>
          <p:cNvSpPr txBox="1"/>
          <p:nvPr/>
        </p:nvSpPr>
        <p:spPr>
          <a:xfrm>
            <a:off x="4943061" y="5315803"/>
            <a:ext cx="2516863" cy="707886"/>
          </a:xfrm>
          <a:prstGeom prst="rect">
            <a:avLst/>
          </a:prstGeom>
          <a:noFill/>
        </p:spPr>
        <p:txBody>
          <a:bodyPr wrap="square" rtlCol="0">
            <a:spAutoFit/>
          </a:bodyPr>
          <a:lstStyle/>
          <a:p>
            <a:pPr algn="r"/>
            <a:r>
              <a:rPr lang="en-US" sz="2000" b="1" spc="50" dirty="0">
                <a:ln w="0"/>
                <a:solidFill>
                  <a:schemeClr val="accent3">
                    <a:lumMod val="75000"/>
                  </a:schemeClr>
                </a:solidFill>
                <a:effectLst>
                  <a:innerShdw blurRad="63500" dist="50800" dir="13500000">
                    <a:srgbClr val="000000">
                      <a:alpha val="50000"/>
                    </a:srgbClr>
                  </a:innerShdw>
                </a:effectLst>
              </a:rPr>
              <a:t>Clay Soils</a:t>
            </a:r>
          </a:p>
          <a:p>
            <a:pPr algn="r"/>
            <a:r>
              <a:rPr lang="en-US" sz="2000" b="1" spc="50" dirty="0">
                <a:ln w="0"/>
                <a:solidFill>
                  <a:schemeClr val="accent3">
                    <a:lumMod val="75000"/>
                  </a:schemeClr>
                </a:solidFill>
                <a:effectLst>
                  <a:innerShdw blurRad="63500" dist="50800" dir="13500000">
                    <a:srgbClr val="000000">
                      <a:alpha val="50000"/>
                    </a:srgbClr>
                  </a:innerShdw>
                </a:effectLst>
              </a:rPr>
              <a:t>Kern Lake Bed</a:t>
            </a:r>
          </a:p>
        </p:txBody>
      </p:sp>
      <p:sp>
        <p:nvSpPr>
          <p:cNvPr id="10" name="TextBox 9">
            <a:extLst>
              <a:ext uri="{FF2B5EF4-FFF2-40B4-BE49-F238E27FC236}">
                <a16:creationId xmlns:a16="http://schemas.microsoft.com/office/drawing/2014/main" id="{FE00721C-89F3-4F46-9078-AA33F099EB32}"/>
              </a:ext>
            </a:extLst>
          </p:cNvPr>
          <p:cNvSpPr txBox="1"/>
          <p:nvPr/>
        </p:nvSpPr>
        <p:spPr>
          <a:xfrm>
            <a:off x="10230416" y="3559782"/>
            <a:ext cx="1574409" cy="461665"/>
          </a:xfrm>
          <a:prstGeom prst="rect">
            <a:avLst/>
          </a:prstGeom>
          <a:noFill/>
        </p:spPr>
        <p:txBody>
          <a:bodyPr wrap="square" rtlCol="0">
            <a:spAutoFit/>
          </a:bodyPr>
          <a:lstStyle/>
          <a:p>
            <a:pPr algn="r"/>
            <a:r>
              <a:rPr lang="en-US" sz="2400" b="1" spc="50" dirty="0">
                <a:ln w="0"/>
                <a:solidFill>
                  <a:schemeClr val="accent3">
                    <a:lumMod val="75000"/>
                  </a:schemeClr>
                </a:solidFill>
                <a:effectLst>
                  <a:innerShdw blurRad="63500" dist="50800" dir="13500000">
                    <a:srgbClr val="000000">
                      <a:alpha val="50000"/>
                    </a:srgbClr>
                  </a:innerShdw>
                </a:effectLst>
              </a:rPr>
              <a:t>Clay Soils</a:t>
            </a:r>
          </a:p>
        </p:txBody>
      </p:sp>
      <p:cxnSp>
        <p:nvCxnSpPr>
          <p:cNvPr id="11" name="Straight Arrow Connector 10">
            <a:extLst>
              <a:ext uri="{FF2B5EF4-FFF2-40B4-BE49-F238E27FC236}">
                <a16:creationId xmlns:a16="http://schemas.microsoft.com/office/drawing/2014/main" id="{F664B87C-0AAA-4EC0-B0C4-796DEA6557AF}"/>
              </a:ext>
            </a:extLst>
          </p:cNvPr>
          <p:cNvCxnSpPr>
            <a:cxnSpLocks/>
          </p:cNvCxnSpPr>
          <p:nvPr/>
        </p:nvCxnSpPr>
        <p:spPr>
          <a:xfrm flipH="1" flipV="1">
            <a:off x="9813956" y="3281378"/>
            <a:ext cx="1004935" cy="350822"/>
          </a:xfrm>
          <a:prstGeom prst="straightConnector1">
            <a:avLst/>
          </a:prstGeom>
          <a:ln w="38100">
            <a:tailEnd type="triangle"/>
          </a:ln>
        </p:spPr>
        <p:style>
          <a:lnRef idx="3">
            <a:schemeClr val="accent4"/>
          </a:lnRef>
          <a:fillRef idx="0">
            <a:schemeClr val="accent4"/>
          </a:fillRef>
          <a:effectRef idx="2">
            <a:schemeClr val="accent4"/>
          </a:effectRef>
          <a:fontRef idx="minor">
            <a:schemeClr val="tx1"/>
          </a:fontRef>
        </p:style>
      </p:cxnSp>
      <p:cxnSp>
        <p:nvCxnSpPr>
          <p:cNvPr id="14" name="Straight Arrow Connector 13">
            <a:extLst>
              <a:ext uri="{FF2B5EF4-FFF2-40B4-BE49-F238E27FC236}">
                <a16:creationId xmlns:a16="http://schemas.microsoft.com/office/drawing/2014/main" id="{718C51B2-F4AD-4F08-8890-37B8E872FDFB}"/>
              </a:ext>
            </a:extLst>
          </p:cNvPr>
          <p:cNvCxnSpPr>
            <a:cxnSpLocks/>
            <a:stCxn id="10" idx="2"/>
          </p:cNvCxnSpPr>
          <p:nvPr/>
        </p:nvCxnSpPr>
        <p:spPr>
          <a:xfrm flipH="1">
            <a:off x="9995026" y="4021447"/>
            <a:ext cx="1022595" cy="491203"/>
          </a:xfrm>
          <a:prstGeom prst="straightConnector1">
            <a:avLst/>
          </a:prstGeom>
          <a:ln w="38100">
            <a:tailEnd type="triangle"/>
          </a:ln>
        </p:spPr>
        <p:style>
          <a:lnRef idx="3">
            <a:schemeClr val="accent4"/>
          </a:lnRef>
          <a:fillRef idx="0">
            <a:schemeClr val="accent4"/>
          </a:fillRef>
          <a:effectRef idx="2">
            <a:schemeClr val="accent4"/>
          </a:effectRef>
          <a:fontRef idx="minor">
            <a:schemeClr val="tx1"/>
          </a:fontRef>
        </p:style>
      </p:cxnSp>
      <p:cxnSp>
        <p:nvCxnSpPr>
          <p:cNvPr id="12" name="Straight Arrow Connector 11">
            <a:extLst>
              <a:ext uri="{FF2B5EF4-FFF2-40B4-BE49-F238E27FC236}">
                <a16:creationId xmlns:a16="http://schemas.microsoft.com/office/drawing/2014/main" id="{E4E975B3-4188-4707-8979-4956BAADE12D}"/>
              </a:ext>
            </a:extLst>
          </p:cNvPr>
          <p:cNvCxnSpPr>
            <a:cxnSpLocks/>
          </p:cNvCxnSpPr>
          <p:nvPr/>
        </p:nvCxnSpPr>
        <p:spPr>
          <a:xfrm flipV="1">
            <a:off x="7419975" y="5599065"/>
            <a:ext cx="519914" cy="135803"/>
          </a:xfrm>
          <a:prstGeom prst="straightConnector1">
            <a:avLst/>
          </a:prstGeom>
          <a:ln w="38100">
            <a:tailEnd type="triangle"/>
          </a:ln>
        </p:spPr>
        <p:style>
          <a:lnRef idx="3">
            <a:schemeClr val="accent4"/>
          </a:lnRef>
          <a:fillRef idx="0">
            <a:schemeClr val="accent4"/>
          </a:fillRef>
          <a:effectRef idx="2">
            <a:schemeClr val="accent4"/>
          </a:effectRef>
          <a:fontRef idx="minor">
            <a:schemeClr val="tx1"/>
          </a:fontRef>
        </p:style>
      </p:cxnSp>
      <p:sp>
        <p:nvSpPr>
          <p:cNvPr id="15" name="TextBox 14">
            <a:extLst>
              <a:ext uri="{FF2B5EF4-FFF2-40B4-BE49-F238E27FC236}">
                <a16:creationId xmlns:a16="http://schemas.microsoft.com/office/drawing/2014/main" id="{64B14047-246F-496D-831F-FEE24DF0AFFE}"/>
              </a:ext>
            </a:extLst>
          </p:cNvPr>
          <p:cNvSpPr txBox="1"/>
          <p:nvPr/>
        </p:nvSpPr>
        <p:spPr>
          <a:xfrm>
            <a:off x="5423034" y="1231245"/>
            <a:ext cx="995881" cy="230832"/>
          </a:xfrm>
          <a:prstGeom prst="rect">
            <a:avLst/>
          </a:prstGeom>
          <a:noFill/>
        </p:spPr>
        <p:txBody>
          <a:bodyPr wrap="square" rtlCol="0">
            <a:spAutoFit/>
          </a:bodyPr>
          <a:lstStyle/>
          <a:p>
            <a:r>
              <a:rPr lang="en-US" sz="900" b="1" dirty="0">
                <a:solidFill>
                  <a:schemeClr val="tx1">
                    <a:lumMod val="65000"/>
                  </a:schemeClr>
                </a:solidFill>
              </a:rPr>
              <a:t>7</a:t>
            </a:r>
            <a:r>
              <a:rPr lang="en-US" sz="900" b="1" baseline="30000" dirty="0">
                <a:solidFill>
                  <a:schemeClr val="tx1">
                    <a:lumMod val="65000"/>
                  </a:schemeClr>
                </a:solidFill>
              </a:rPr>
              <a:t>th</a:t>
            </a:r>
            <a:r>
              <a:rPr lang="en-US" sz="900" b="1" dirty="0">
                <a:solidFill>
                  <a:schemeClr val="tx1">
                    <a:lumMod val="65000"/>
                  </a:schemeClr>
                </a:solidFill>
              </a:rPr>
              <a:t> Standard Rd</a:t>
            </a:r>
          </a:p>
        </p:txBody>
      </p:sp>
      <p:pic>
        <p:nvPicPr>
          <p:cNvPr id="13" name="Picture 12">
            <a:extLst>
              <a:ext uri="{FF2B5EF4-FFF2-40B4-BE49-F238E27FC236}">
                <a16:creationId xmlns:a16="http://schemas.microsoft.com/office/drawing/2014/main" id="{09B5C40C-E7E8-499D-B2AF-2BBA6DB0735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4405" y="206973"/>
            <a:ext cx="788993" cy="804329"/>
          </a:xfrm>
          <a:prstGeom prst="rect">
            <a:avLst/>
          </a:prstGeom>
        </p:spPr>
      </p:pic>
    </p:spTree>
    <p:extLst>
      <p:ext uri="{BB962C8B-B14F-4D97-AF65-F5344CB8AC3E}">
        <p14:creationId xmlns:p14="http://schemas.microsoft.com/office/powerpoint/2010/main" val="225255994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BAEF9-7012-43DF-A436-DF3C6F88B266}"/>
              </a:ext>
            </a:extLst>
          </p:cNvPr>
          <p:cNvSpPr>
            <a:spLocks noGrp="1"/>
          </p:cNvSpPr>
          <p:nvPr>
            <p:ph type="title"/>
          </p:nvPr>
        </p:nvSpPr>
        <p:spPr>
          <a:xfrm>
            <a:off x="1050588" y="457200"/>
            <a:ext cx="4261089" cy="1600200"/>
          </a:xfrm>
        </p:spPr>
        <p:txBody>
          <a:bodyPr>
            <a:normAutofit fontScale="90000"/>
          </a:bodyPr>
          <a:lstStyle/>
          <a:p>
            <a:r>
              <a:rPr lang="en-US" sz="4900" b="1" dirty="0"/>
              <a:t>Subsidence and Critical Infrastructure</a:t>
            </a:r>
            <a:endParaRPr lang="en-US" sz="4000" dirty="0"/>
          </a:p>
        </p:txBody>
      </p:sp>
      <p:pic>
        <p:nvPicPr>
          <p:cNvPr id="5" name="Content Placeholder 4">
            <a:extLst>
              <a:ext uri="{FF2B5EF4-FFF2-40B4-BE49-F238E27FC236}">
                <a16:creationId xmlns:a16="http://schemas.microsoft.com/office/drawing/2014/main" id="{8D662344-4986-4D50-89B1-4535B1D40515}"/>
              </a:ext>
            </a:extLst>
          </p:cNvPr>
          <p:cNvPicPr>
            <a:picLocks noGrp="1" noChangeAspect="1"/>
          </p:cNvPicPr>
          <p:nvPr>
            <p:ph type="pic" idx="1"/>
          </p:nvPr>
        </p:nvPicPr>
        <p:blipFill>
          <a:blip r:embed="rId2"/>
          <a:stretch>
            <a:fillRect/>
          </a:stretch>
        </p:blipFill>
        <p:spPr>
          <a:xfrm>
            <a:off x="5146001" y="660400"/>
            <a:ext cx="6858000" cy="5486400"/>
          </a:xfrm>
        </p:spPr>
      </p:pic>
      <p:sp>
        <p:nvSpPr>
          <p:cNvPr id="3" name="Text Placeholder 2">
            <a:extLst>
              <a:ext uri="{FF2B5EF4-FFF2-40B4-BE49-F238E27FC236}">
                <a16:creationId xmlns:a16="http://schemas.microsoft.com/office/drawing/2014/main" id="{AFC620AA-3402-4B5E-9316-5C32AB587181}"/>
              </a:ext>
            </a:extLst>
          </p:cNvPr>
          <p:cNvSpPr>
            <a:spLocks noGrp="1"/>
          </p:cNvSpPr>
          <p:nvPr>
            <p:ph type="body" sz="half" idx="2"/>
          </p:nvPr>
        </p:nvSpPr>
        <p:spPr>
          <a:xfrm>
            <a:off x="618902" y="2057400"/>
            <a:ext cx="4481975" cy="4013689"/>
          </a:xfrm>
        </p:spPr>
        <p:txBody>
          <a:bodyPr>
            <a:noAutofit/>
          </a:bodyPr>
          <a:lstStyle/>
          <a:p>
            <a:pPr marL="457200" indent="-457200">
              <a:spcBef>
                <a:spcPts val="1200"/>
              </a:spcBef>
              <a:buFont typeface="Arial" panose="020B0604020202020204" pitchFamily="34" charset="0"/>
              <a:buChar char="•"/>
            </a:pPr>
            <a:r>
              <a:rPr lang="en-US" sz="2800" dirty="0"/>
              <a:t>Critical infrastructure includes pipelines, canals, utilities, structures, wells, transportation</a:t>
            </a:r>
          </a:p>
          <a:p>
            <a:pPr marL="457200" indent="-457200">
              <a:spcBef>
                <a:spcPts val="1200"/>
              </a:spcBef>
              <a:buFont typeface="Arial" panose="020B0604020202020204" pitchFamily="34" charset="0"/>
              <a:buChar char="•"/>
            </a:pPr>
            <a:r>
              <a:rPr lang="en-US" sz="2800" dirty="0"/>
              <a:t>No damage to critical infrastructure in the Plan Area identified to date</a:t>
            </a:r>
          </a:p>
          <a:p>
            <a:pPr marL="457200" indent="-457200">
              <a:spcBef>
                <a:spcPts val="1200"/>
              </a:spcBef>
              <a:buFont typeface="Arial" panose="020B0604020202020204" pitchFamily="34" charset="0"/>
              <a:buChar char="•"/>
            </a:pPr>
            <a:r>
              <a:rPr lang="en-US" sz="2800" dirty="0"/>
              <a:t>Set minimum thresholds to mitigate future subsidence</a:t>
            </a:r>
          </a:p>
          <a:p>
            <a:pPr marL="457200" indent="-457200">
              <a:spcBef>
                <a:spcPts val="1200"/>
              </a:spcBef>
              <a:buFont typeface="Arial" panose="020B0604020202020204" pitchFamily="34" charset="0"/>
              <a:buChar char="•"/>
            </a:pPr>
            <a:endParaRPr lang="en-US" sz="2800" dirty="0"/>
          </a:p>
        </p:txBody>
      </p:sp>
      <p:sp>
        <p:nvSpPr>
          <p:cNvPr id="4" name="TextBox 3">
            <a:extLst>
              <a:ext uri="{FF2B5EF4-FFF2-40B4-BE49-F238E27FC236}">
                <a16:creationId xmlns:a16="http://schemas.microsoft.com/office/drawing/2014/main" id="{0F877A03-C292-49F2-8E37-73BEC366E46C}"/>
              </a:ext>
            </a:extLst>
          </p:cNvPr>
          <p:cNvSpPr txBox="1"/>
          <p:nvPr/>
        </p:nvSpPr>
        <p:spPr>
          <a:xfrm>
            <a:off x="618902" y="6189630"/>
            <a:ext cx="1485177" cy="369332"/>
          </a:xfrm>
          <a:prstGeom prst="rect">
            <a:avLst/>
          </a:prstGeom>
          <a:noFill/>
        </p:spPr>
        <p:txBody>
          <a:bodyPr wrap="square" rtlCol="0">
            <a:spAutoFit/>
          </a:bodyPr>
          <a:lstStyle/>
          <a:p>
            <a:r>
              <a:rPr lang="en-US" b="1" dirty="0">
                <a:solidFill>
                  <a:schemeClr val="tx1">
                    <a:lumMod val="50000"/>
                  </a:schemeClr>
                </a:solidFill>
                <a:latin typeface="+mn-lt"/>
              </a:rPr>
              <a:t>DRAFT</a:t>
            </a:r>
          </a:p>
        </p:txBody>
      </p:sp>
      <p:sp>
        <p:nvSpPr>
          <p:cNvPr id="7" name="Rectangle 6">
            <a:extLst>
              <a:ext uri="{FF2B5EF4-FFF2-40B4-BE49-F238E27FC236}">
                <a16:creationId xmlns:a16="http://schemas.microsoft.com/office/drawing/2014/main" id="{80F9B635-C87A-45F8-80C0-F39B5C59B59D}"/>
              </a:ext>
            </a:extLst>
          </p:cNvPr>
          <p:cNvSpPr/>
          <p:nvPr/>
        </p:nvSpPr>
        <p:spPr>
          <a:xfrm>
            <a:off x="7419975" y="1545254"/>
            <a:ext cx="4629150" cy="954107"/>
          </a:xfrm>
          <a:prstGeom prst="rect">
            <a:avLst/>
          </a:prstGeom>
        </p:spPr>
        <p:txBody>
          <a:bodyPr wrap="square">
            <a:spAutoFit/>
          </a:bodyPr>
          <a:lstStyle/>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a:p>
        </p:txBody>
      </p:sp>
      <p:pic>
        <p:nvPicPr>
          <p:cNvPr id="8" name="Picture 7">
            <a:extLst>
              <a:ext uri="{FF2B5EF4-FFF2-40B4-BE49-F238E27FC236}">
                <a16:creationId xmlns:a16="http://schemas.microsoft.com/office/drawing/2014/main" id="{406A647D-CD76-4C8E-920D-05B91594601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1595" y="166795"/>
            <a:ext cx="788993" cy="804329"/>
          </a:xfrm>
          <a:prstGeom prst="rect">
            <a:avLst/>
          </a:prstGeom>
        </p:spPr>
      </p:pic>
    </p:spTree>
    <p:extLst>
      <p:ext uri="{BB962C8B-B14F-4D97-AF65-F5344CB8AC3E}">
        <p14:creationId xmlns:p14="http://schemas.microsoft.com/office/powerpoint/2010/main" val="224006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F877A03-C292-49F2-8E37-73BEC366E46C}"/>
              </a:ext>
            </a:extLst>
          </p:cNvPr>
          <p:cNvSpPr txBox="1"/>
          <p:nvPr/>
        </p:nvSpPr>
        <p:spPr>
          <a:xfrm>
            <a:off x="612648" y="6442172"/>
            <a:ext cx="1485177" cy="369332"/>
          </a:xfrm>
          <a:prstGeom prst="rect">
            <a:avLst/>
          </a:prstGeom>
          <a:noFill/>
        </p:spPr>
        <p:txBody>
          <a:bodyPr wrap="square" rtlCol="0">
            <a:spAutoFit/>
          </a:bodyPr>
          <a:lstStyle/>
          <a:p>
            <a:r>
              <a:rPr lang="en-US" b="1" dirty="0">
                <a:solidFill>
                  <a:schemeClr val="tx1">
                    <a:lumMod val="50000"/>
                  </a:schemeClr>
                </a:solidFill>
                <a:latin typeface="+mn-lt"/>
              </a:rPr>
              <a:t>DRAFT</a:t>
            </a:r>
          </a:p>
        </p:txBody>
      </p:sp>
      <p:sp>
        <p:nvSpPr>
          <p:cNvPr id="7" name="Rectangle 6">
            <a:extLst>
              <a:ext uri="{FF2B5EF4-FFF2-40B4-BE49-F238E27FC236}">
                <a16:creationId xmlns:a16="http://schemas.microsoft.com/office/drawing/2014/main" id="{313F6BE8-E068-4605-B681-19B801646BC2}"/>
              </a:ext>
            </a:extLst>
          </p:cNvPr>
          <p:cNvSpPr/>
          <p:nvPr/>
        </p:nvSpPr>
        <p:spPr>
          <a:xfrm>
            <a:off x="7646397" y="1379656"/>
            <a:ext cx="4438649" cy="5524589"/>
          </a:xfrm>
          <a:prstGeom prst="rect">
            <a:avLst/>
          </a:prstGeom>
        </p:spPr>
        <p:txBody>
          <a:bodyPr wrap="square">
            <a:spAutoFit/>
          </a:bodyPr>
          <a:lstStyle/>
          <a:p>
            <a:pPr marL="457200" indent="-457200">
              <a:spcBef>
                <a:spcPts val="1800"/>
              </a:spcBef>
              <a:buFont typeface="Arial" panose="020B0604020202020204" pitchFamily="34" charset="0"/>
              <a:buChar char="•"/>
            </a:pPr>
            <a:r>
              <a:rPr lang="en-US" sz="2800" dirty="0"/>
              <a:t>Evaluated groundwater conditions using local NCCAG</a:t>
            </a:r>
            <a:r>
              <a:rPr lang="en-US" sz="2800" baseline="30000" dirty="0"/>
              <a:t>*</a:t>
            </a:r>
            <a:r>
              <a:rPr lang="en-US" sz="2800" dirty="0"/>
              <a:t> maps along Kern River</a:t>
            </a:r>
          </a:p>
          <a:p>
            <a:pPr marL="457200" indent="-457200">
              <a:spcBef>
                <a:spcPts val="1800"/>
              </a:spcBef>
              <a:buFont typeface="Arial" panose="020B0604020202020204" pitchFamily="34" charset="0"/>
              <a:buChar char="•"/>
            </a:pPr>
            <a:r>
              <a:rPr lang="en-US" sz="2800" dirty="0"/>
              <a:t>Kern River is actively managed through regulated releases, diversions, and managed aquifer recharge</a:t>
            </a:r>
          </a:p>
          <a:p>
            <a:pPr marL="457200" indent="-457200">
              <a:spcBef>
                <a:spcPts val="1800"/>
              </a:spcBef>
              <a:buFont typeface="Arial" panose="020B0604020202020204" pitchFamily="34" charset="0"/>
              <a:buChar char="•"/>
            </a:pPr>
            <a:endParaRPr lang="en-US" sz="2800" dirty="0"/>
          </a:p>
          <a:p>
            <a:pPr marL="457200" indent="-457200">
              <a:spcBef>
                <a:spcPts val="1800"/>
              </a:spcBef>
              <a:buFont typeface="Arial" panose="020B0604020202020204" pitchFamily="34" charset="0"/>
              <a:buChar char="•"/>
            </a:pPr>
            <a:endParaRPr lang="en-US" sz="2800" dirty="0"/>
          </a:p>
        </p:txBody>
      </p:sp>
      <p:sp>
        <p:nvSpPr>
          <p:cNvPr id="9" name="Title 1">
            <a:extLst>
              <a:ext uri="{FF2B5EF4-FFF2-40B4-BE49-F238E27FC236}">
                <a16:creationId xmlns:a16="http://schemas.microsoft.com/office/drawing/2014/main" id="{17D337E0-90E3-4546-854B-CAD4B772CF4D}"/>
              </a:ext>
            </a:extLst>
          </p:cNvPr>
          <p:cNvSpPr>
            <a:spLocks noGrp="1"/>
          </p:cNvSpPr>
          <p:nvPr>
            <p:ph type="title"/>
          </p:nvPr>
        </p:nvSpPr>
        <p:spPr>
          <a:xfrm>
            <a:off x="2450968" y="69988"/>
            <a:ext cx="9828118" cy="1325563"/>
          </a:xfrm>
        </p:spPr>
        <p:txBody>
          <a:bodyPr>
            <a:noAutofit/>
          </a:bodyPr>
          <a:lstStyle/>
          <a:p>
            <a:r>
              <a:rPr lang="en-US" sz="4000" dirty="0"/>
              <a:t>Analysis of Interconnected Surface Water</a:t>
            </a:r>
          </a:p>
        </p:txBody>
      </p:sp>
      <p:pic>
        <p:nvPicPr>
          <p:cNvPr id="8" name="Picture 7">
            <a:extLst>
              <a:ext uri="{FF2B5EF4-FFF2-40B4-BE49-F238E27FC236}">
                <a16:creationId xmlns:a16="http://schemas.microsoft.com/office/drawing/2014/main" id="{488C5D67-B7A9-47F2-B7A5-E2354DD0868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20000" y="117964"/>
            <a:ext cx="1097280" cy="1126146"/>
          </a:xfrm>
          <a:prstGeom prst="rect">
            <a:avLst/>
          </a:prstGeom>
        </p:spPr>
      </p:pic>
      <p:sp>
        <p:nvSpPr>
          <p:cNvPr id="2" name="TextBox 1">
            <a:extLst>
              <a:ext uri="{FF2B5EF4-FFF2-40B4-BE49-F238E27FC236}">
                <a16:creationId xmlns:a16="http://schemas.microsoft.com/office/drawing/2014/main" id="{6E1A839C-F0E9-4DA9-AEE8-EFDBF1C0B8F3}"/>
              </a:ext>
            </a:extLst>
          </p:cNvPr>
          <p:cNvSpPr txBox="1"/>
          <p:nvPr/>
        </p:nvSpPr>
        <p:spPr>
          <a:xfrm rot="19668697">
            <a:off x="3356764" y="3476936"/>
            <a:ext cx="1216680" cy="369332"/>
          </a:xfrm>
          <a:prstGeom prst="rect">
            <a:avLst/>
          </a:prstGeom>
          <a:noFill/>
        </p:spPr>
        <p:txBody>
          <a:bodyPr wrap="square" rtlCol="0">
            <a:spAutoFit/>
          </a:bodyPr>
          <a:lstStyle/>
          <a:p>
            <a:r>
              <a:rPr lang="en-US" b="1" dirty="0">
                <a:solidFill>
                  <a:srgbClr val="0066FF"/>
                </a:solidFill>
              </a:rPr>
              <a:t>Kern River</a:t>
            </a:r>
          </a:p>
        </p:txBody>
      </p:sp>
      <p:pic>
        <p:nvPicPr>
          <p:cNvPr id="6" name="Picture 5">
            <a:extLst>
              <a:ext uri="{FF2B5EF4-FFF2-40B4-BE49-F238E27FC236}">
                <a16:creationId xmlns:a16="http://schemas.microsoft.com/office/drawing/2014/main" id="{3F0C4940-261E-47D2-9D7F-8484742AD118}"/>
              </a:ext>
            </a:extLst>
          </p:cNvPr>
          <p:cNvPicPr>
            <a:picLocks noChangeAspect="1"/>
          </p:cNvPicPr>
          <p:nvPr/>
        </p:nvPicPr>
        <p:blipFill>
          <a:blip r:embed="rId3"/>
          <a:stretch>
            <a:fillRect/>
          </a:stretch>
        </p:blipFill>
        <p:spPr>
          <a:xfrm>
            <a:off x="562047" y="1478199"/>
            <a:ext cx="7084350" cy="3957601"/>
          </a:xfrm>
          <a:prstGeom prst="rect">
            <a:avLst/>
          </a:prstGeom>
        </p:spPr>
      </p:pic>
      <p:sp>
        <p:nvSpPr>
          <p:cNvPr id="3" name="TextBox 2">
            <a:extLst>
              <a:ext uri="{FF2B5EF4-FFF2-40B4-BE49-F238E27FC236}">
                <a16:creationId xmlns:a16="http://schemas.microsoft.com/office/drawing/2014/main" id="{5E2097FA-26B5-4F22-AA90-2D3B3D628140}"/>
              </a:ext>
            </a:extLst>
          </p:cNvPr>
          <p:cNvSpPr txBox="1"/>
          <p:nvPr/>
        </p:nvSpPr>
        <p:spPr>
          <a:xfrm>
            <a:off x="1928571" y="4856581"/>
            <a:ext cx="3625900" cy="523220"/>
          </a:xfrm>
          <a:prstGeom prst="rect">
            <a:avLst/>
          </a:prstGeom>
          <a:noFill/>
        </p:spPr>
        <p:txBody>
          <a:bodyPr wrap="square" rtlCol="0">
            <a:spAutoFit/>
          </a:bodyPr>
          <a:lstStyle/>
          <a:p>
            <a:pPr indent="-914400"/>
            <a:r>
              <a:rPr lang="en-US" sz="1400" b="1" baseline="30000" dirty="0">
                <a:solidFill>
                  <a:schemeClr val="accent4">
                    <a:lumMod val="75000"/>
                  </a:schemeClr>
                </a:solidFill>
              </a:rPr>
              <a:t>*</a:t>
            </a:r>
            <a:r>
              <a:rPr lang="en-US" sz="1400" b="1" dirty="0">
                <a:solidFill>
                  <a:schemeClr val="accent4">
                    <a:lumMod val="75000"/>
                  </a:schemeClr>
                </a:solidFill>
              </a:rPr>
              <a:t>NCCAG - Natural Communities Commonly</a:t>
            </a:r>
          </a:p>
          <a:p>
            <a:pPr indent="-914400"/>
            <a:r>
              <a:rPr lang="en-US" sz="1400" b="1" dirty="0">
                <a:solidFill>
                  <a:schemeClr val="accent4">
                    <a:lumMod val="75000"/>
                  </a:schemeClr>
                </a:solidFill>
              </a:rPr>
              <a:t>Associated with Groundwater</a:t>
            </a:r>
          </a:p>
        </p:txBody>
      </p:sp>
      <p:sp>
        <p:nvSpPr>
          <p:cNvPr id="12" name="TextBox 11">
            <a:extLst>
              <a:ext uri="{FF2B5EF4-FFF2-40B4-BE49-F238E27FC236}">
                <a16:creationId xmlns:a16="http://schemas.microsoft.com/office/drawing/2014/main" id="{F1F26872-9851-4CF9-B535-B5F1C87CA3C6}"/>
              </a:ext>
            </a:extLst>
          </p:cNvPr>
          <p:cNvSpPr txBox="1"/>
          <p:nvPr/>
        </p:nvSpPr>
        <p:spPr>
          <a:xfrm>
            <a:off x="495300" y="5464800"/>
            <a:ext cx="7533640" cy="923330"/>
          </a:xfrm>
          <a:prstGeom prst="rect">
            <a:avLst/>
          </a:prstGeom>
          <a:noFill/>
        </p:spPr>
        <p:txBody>
          <a:bodyPr wrap="square" rtlCol="0">
            <a:spAutoFit/>
          </a:bodyPr>
          <a:lstStyle/>
          <a:p>
            <a:r>
              <a:rPr lang="en-US" dirty="0"/>
              <a:t>More than 80% of the flow is diverted above the Calloway Weir</a:t>
            </a:r>
          </a:p>
          <a:p>
            <a:r>
              <a:rPr lang="en-US" dirty="0"/>
              <a:t>River was dry below the Calloway Weir more than 25 % of the time</a:t>
            </a:r>
          </a:p>
          <a:p>
            <a:r>
              <a:rPr lang="en-US" dirty="0"/>
              <a:t>Groundwater is deeper than 50’ below the river throughout the entire KRGSA</a:t>
            </a:r>
          </a:p>
        </p:txBody>
      </p:sp>
    </p:spTree>
    <p:extLst>
      <p:ext uri="{BB962C8B-B14F-4D97-AF65-F5344CB8AC3E}">
        <p14:creationId xmlns:p14="http://schemas.microsoft.com/office/powerpoint/2010/main" val="254972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F877A03-C292-49F2-8E37-73BEC366E46C}"/>
              </a:ext>
            </a:extLst>
          </p:cNvPr>
          <p:cNvSpPr txBox="1"/>
          <p:nvPr/>
        </p:nvSpPr>
        <p:spPr>
          <a:xfrm>
            <a:off x="612648" y="6370704"/>
            <a:ext cx="1485177" cy="369332"/>
          </a:xfrm>
          <a:prstGeom prst="rect">
            <a:avLst/>
          </a:prstGeom>
          <a:noFill/>
        </p:spPr>
        <p:txBody>
          <a:bodyPr wrap="square" rtlCol="0">
            <a:spAutoFit/>
          </a:bodyPr>
          <a:lstStyle/>
          <a:p>
            <a:r>
              <a:rPr lang="en-US" b="1" dirty="0">
                <a:solidFill>
                  <a:schemeClr val="tx1">
                    <a:lumMod val="50000"/>
                  </a:schemeClr>
                </a:solidFill>
                <a:latin typeface="+mn-lt"/>
              </a:rPr>
              <a:t>DRAFT</a:t>
            </a:r>
          </a:p>
        </p:txBody>
      </p:sp>
      <p:sp>
        <p:nvSpPr>
          <p:cNvPr id="9" name="Title 1">
            <a:extLst>
              <a:ext uri="{FF2B5EF4-FFF2-40B4-BE49-F238E27FC236}">
                <a16:creationId xmlns:a16="http://schemas.microsoft.com/office/drawing/2014/main" id="{17D337E0-90E3-4546-854B-CAD4B772CF4D}"/>
              </a:ext>
            </a:extLst>
          </p:cNvPr>
          <p:cNvSpPr>
            <a:spLocks noGrp="1"/>
          </p:cNvSpPr>
          <p:nvPr>
            <p:ph type="title"/>
          </p:nvPr>
        </p:nvSpPr>
        <p:spPr>
          <a:xfrm>
            <a:off x="2460396" y="69988"/>
            <a:ext cx="8893404" cy="1325563"/>
          </a:xfrm>
        </p:spPr>
        <p:txBody>
          <a:bodyPr>
            <a:noAutofit/>
          </a:bodyPr>
          <a:lstStyle/>
          <a:p>
            <a:r>
              <a:rPr lang="en-US" sz="4000" dirty="0"/>
              <a:t>Analysis of Interconnected Surface Water</a:t>
            </a:r>
          </a:p>
        </p:txBody>
      </p:sp>
      <p:pic>
        <p:nvPicPr>
          <p:cNvPr id="8" name="Picture 7">
            <a:extLst>
              <a:ext uri="{FF2B5EF4-FFF2-40B4-BE49-F238E27FC236}">
                <a16:creationId xmlns:a16="http://schemas.microsoft.com/office/drawing/2014/main" id="{4D1BA46B-CE09-4185-AEF4-9D097928530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20000" y="117964"/>
            <a:ext cx="1097280" cy="1126146"/>
          </a:xfrm>
          <a:prstGeom prst="rect">
            <a:avLst/>
          </a:prstGeom>
        </p:spPr>
      </p:pic>
      <p:sp>
        <p:nvSpPr>
          <p:cNvPr id="10" name="Rectangle 9">
            <a:extLst>
              <a:ext uri="{FF2B5EF4-FFF2-40B4-BE49-F238E27FC236}">
                <a16:creationId xmlns:a16="http://schemas.microsoft.com/office/drawing/2014/main" id="{70D61C36-AA8F-4652-8B35-ED28CD25BCC1}"/>
              </a:ext>
            </a:extLst>
          </p:cNvPr>
          <p:cNvSpPr/>
          <p:nvPr/>
        </p:nvSpPr>
        <p:spPr>
          <a:xfrm>
            <a:off x="7562851" y="1328994"/>
            <a:ext cx="4438649" cy="5293757"/>
          </a:xfrm>
          <a:prstGeom prst="rect">
            <a:avLst/>
          </a:prstGeom>
        </p:spPr>
        <p:txBody>
          <a:bodyPr wrap="square">
            <a:spAutoFit/>
          </a:bodyPr>
          <a:lstStyle/>
          <a:p>
            <a:pPr marL="457200" indent="-457200">
              <a:spcBef>
                <a:spcPts val="1800"/>
              </a:spcBef>
              <a:buFont typeface="Arial" panose="020B0604020202020204" pitchFamily="34" charset="0"/>
              <a:buChar char="•"/>
            </a:pPr>
            <a:r>
              <a:rPr lang="en-US" sz="2800" dirty="0"/>
              <a:t>Evaluated groundwater conditions at local NCCAG areas in southern Plan Area</a:t>
            </a:r>
          </a:p>
          <a:p>
            <a:pPr marL="457200" indent="-457200">
              <a:spcBef>
                <a:spcPts val="1800"/>
              </a:spcBef>
              <a:buFont typeface="Arial" panose="020B0604020202020204" pitchFamily="34" charset="0"/>
              <a:buChar char="•"/>
            </a:pPr>
            <a:r>
              <a:rPr lang="en-US" sz="2800" dirty="0"/>
              <a:t>Analysis indicates that local vegetation and wetlands are not supported by groundwater in the Principal Aquifer</a:t>
            </a:r>
          </a:p>
          <a:p>
            <a:pPr marL="457200" indent="-457200">
              <a:spcBef>
                <a:spcPts val="1800"/>
              </a:spcBef>
              <a:buFont typeface="Arial" panose="020B0604020202020204" pitchFamily="34" charset="0"/>
              <a:buChar char="•"/>
            </a:pPr>
            <a:endParaRPr lang="en-US" sz="2800" dirty="0"/>
          </a:p>
        </p:txBody>
      </p:sp>
      <p:pic>
        <p:nvPicPr>
          <p:cNvPr id="7" name="Picture 6">
            <a:extLst>
              <a:ext uri="{FF2B5EF4-FFF2-40B4-BE49-F238E27FC236}">
                <a16:creationId xmlns:a16="http://schemas.microsoft.com/office/drawing/2014/main" id="{9178678E-4108-40B9-857B-3E6DFE89F067}"/>
              </a:ext>
            </a:extLst>
          </p:cNvPr>
          <p:cNvPicPr>
            <a:picLocks noChangeAspect="1"/>
          </p:cNvPicPr>
          <p:nvPr/>
        </p:nvPicPr>
        <p:blipFill>
          <a:blip r:embed="rId4"/>
          <a:stretch>
            <a:fillRect/>
          </a:stretch>
        </p:blipFill>
        <p:spPr>
          <a:xfrm>
            <a:off x="592328" y="1395551"/>
            <a:ext cx="7058400" cy="4326201"/>
          </a:xfrm>
          <a:prstGeom prst="rect">
            <a:avLst/>
          </a:prstGeom>
        </p:spPr>
      </p:pic>
      <p:sp>
        <p:nvSpPr>
          <p:cNvPr id="11" name="TextBox 10">
            <a:extLst>
              <a:ext uri="{FF2B5EF4-FFF2-40B4-BE49-F238E27FC236}">
                <a16:creationId xmlns:a16="http://schemas.microsoft.com/office/drawing/2014/main" id="{466B5B2C-7FBA-4129-A951-70FE0506E88A}"/>
              </a:ext>
            </a:extLst>
          </p:cNvPr>
          <p:cNvSpPr txBox="1"/>
          <p:nvPr/>
        </p:nvSpPr>
        <p:spPr>
          <a:xfrm>
            <a:off x="633054" y="4615068"/>
            <a:ext cx="2071172" cy="954107"/>
          </a:xfrm>
          <a:prstGeom prst="rect">
            <a:avLst/>
          </a:prstGeom>
          <a:noFill/>
        </p:spPr>
        <p:txBody>
          <a:bodyPr wrap="square" rtlCol="0">
            <a:spAutoFit/>
          </a:bodyPr>
          <a:lstStyle/>
          <a:p>
            <a:pPr indent="-914400"/>
            <a:r>
              <a:rPr lang="en-US" sz="1400" b="1" baseline="30000" dirty="0">
                <a:solidFill>
                  <a:schemeClr val="accent4">
                    <a:lumMod val="75000"/>
                  </a:schemeClr>
                </a:solidFill>
              </a:rPr>
              <a:t>*</a:t>
            </a:r>
            <a:r>
              <a:rPr lang="en-US" sz="1400" b="1" dirty="0">
                <a:solidFill>
                  <a:schemeClr val="accent4">
                    <a:lumMod val="75000"/>
                  </a:schemeClr>
                </a:solidFill>
              </a:rPr>
              <a:t>NCCAG - Natural Communities Commonly</a:t>
            </a:r>
          </a:p>
          <a:p>
            <a:pPr indent="-914400"/>
            <a:r>
              <a:rPr lang="en-US" sz="1400" b="1" dirty="0">
                <a:solidFill>
                  <a:schemeClr val="accent4">
                    <a:lumMod val="75000"/>
                  </a:schemeClr>
                </a:solidFill>
              </a:rPr>
              <a:t>Associated with Groundwater</a:t>
            </a:r>
          </a:p>
        </p:txBody>
      </p:sp>
      <p:sp>
        <p:nvSpPr>
          <p:cNvPr id="12" name="TextBox 11">
            <a:extLst>
              <a:ext uri="{FF2B5EF4-FFF2-40B4-BE49-F238E27FC236}">
                <a16:creationId xmlns:a16="http://schemas.microsoft.com/office/drawing/2014/main" id="{9932892B-9C3A-4E51-80C8-DCD9B62B3B43}"/>
              </a:ext>
            </a:extLst>
          </p:cNvPr>
          <p:cNvSpPr txBox="1"/>
          <p:nvPr/>
        </p:nvSpPr>
        <p:spPr>
          <a:xfrm>
            <a:off x="1459632" y="5689974"/>
            <a:ext cx="5740648" cy="923330"/>
          </a:xfrm>
          <a:prstGeom prst="rect">
            <a:avLst/>
          </a:prstGeom>
          <a:noFill/>
        </p:spPr>
        <p:txBody>
          <a:bodyPr wrap="square" rtlCol="0">
            <a:spAutoFit/>
          </a:bodyPr>
          <a:lstStyle/>
          <a:p>
            <a:r>
              <a:rPr lang="en-US" dirty="0"/>
              <a:t>Mapped areas include recharge basins, spills along the rim canal, artificially-constructed ski lakes. Local irrigation and perched water conditions throughout the area. </a:t>
            </a:r>
          </a:p>
        </p:txBody>
      </p:sp>
    </p:spTree>
    <p:extLst>
      <p:ext uri="{BB962C8B-B14F-4D97-AF65-F5344CB8AC3E}">
        <p14:creationId xmlns:p14="http://schemas.microsoft.com/office/powerpoint/2010/main" val="443656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BAEF9-7012-43DF-A436-DF3C6F88B266}"/>
              </a:ext>
            </a:extLst>
          </p:cNvPr>
          <p:cNvSpPr>
            <a:spLocks noGrp="1"/>
          </p:cNvSpPr>
          <p:nvPr>
            <p:ph type="title"/>
          </p:nvPr>
        </p:nvSpPr>
        <p:spPr>
          <a:xfrm>
            <a:off x="839788" y="457200"/>
            <a:ext cx="4261089" cy="1600200"/>
          </a:xfrm>
        </p:spPr>
        <p:txBody>
          <a:bodyPr>
            <a:normAutofit/>
          </a:bodyPr>
          <a:lstStyle/>
          <a:p>
            <a:r>
              <a:rPr lang="en-US" sz="4900" b="1" dirty="0"/>
              <a:t>Sustainability Considerations</a:t>
            </a:r>
            <a:endParaRPr lang="en-US" sz="4000" dirty="0"/>
          </a:p>
        </p:txBody>
      </p:sp>
      <p:pic>
        <p:nvPicPr>
          <p:cNvPr id="5" name="Content Placeholder 4">
            <a:extLst>
              <a:ext uri="{FF2B5EF4-FFF2-40B4-BE49-F238E27FC236}">
                <a16:creationId xmlns:a16="http://schemas.microsoft.com/office/drawing/2014/main" id="{8D662344-4986-4D50-89B1-4535B1D40515}"/>
              </a:ext>
            </a:extLst>
          </p:cNvPr>
          <p:cNvPicPr>
            <a:picLocks noGrp="1" noChangeAspect="1"/>
          </p:cNvPicPr>
          <p:nvPr>
            <p:ph type="pic" idx="1"/>
          </p:nvPr>
        </p:nvPicPr>
        <p:blipFill>
          <a:blip r:embed="rId2"/>
          <a:stretch>
            <a:fillRect/>
          </a:stretch>
        </p:blipFill>
        <p:spPr>
          <a:xfrm>
            <a:off x="5191125" y="670560"/>
            <a:ext cx="6858000" cy="5486400"/>
          </a:xfrm>
        </p:spPr>
      </p:pic>
      <p:sp>
        <p:nvSpPr>
          <p:cNvPr id="3" name="Text Placeholder 2">
            <a:extLst>
              <a:ext uri="{FF2B5EF4-FFF2-40B4-BE49-F238E27FC236}">
                <a16:creationId xmlns:a16="http://schemas.microsoft.com/office/drawing/2014/main" id="{AFC620AA-3402-4B5E-9316-5C32AB587181}"/>
              </a:ext>
            </a:extLst>
          </p:cNvPr>
          <p:cNvSpPr>
            <a:spLocks noGrp="1"/>
          </p:cNvSpPr>
          <p:nvPr>
            <p:ph type="body" sz="half" idx="2"/>
          </p:nvPr>
        </p:nvSpPr>
        <p:spPr>
          <a:xfrm>
            <a:off x="610044" y="2057400"/>
            <a:ext cx="4581081" cy="3828221"/>
          </a:xfrm>
        </p:spPr>
        <p:txBody>
          <a:bodyPr>
            <a:noAutofit/>
          </a:bodyPr>
          <a:lstStyle/>
          <a:p>
            <a:pPr marL="457200" indent="-457200">
              <a:spcBef>
                <a:spcPts val="1800"/>
              </a:spcBef>
              <a:buFont typeface="Arial" panose="020B0604020202020204" pitchFamily="34" charset="0"/>
              <a:buChar char="•"/>
            </a:pPr>
            <a:r>
              <a:rPr lang="en-US" sz="2800" dirty="0"/>
              <a:t>WL below screens in Municipal Wells</a:t>
            </a:r>
          </a:p>
          <a:p>
            <a:pPr marL="457200" indent="-457200">
              <a:spcBef>
                <a:spcPts val="1800"/>
              </a:spcBef>
              <a:buFont typeface="Arial" panose="020B0604020202020204" pitchFamily="34" charset="0"/>
              <a:buChar char="•"/>
            </a:pPr>
            <a:r>
              <a:rPr lang="en-US" sz="2800" dirty="0"/>
              <a:t>Ability of banking recovery wells to recover water</a:t>
            </a:r>
          </a:p>
          <a:p>
            <a:pPr marL="457200" indent="-457200">
              <a:spcBef>
                <a:spcPts val="1800"/>
              </a:spcBef>
              <a:buFont typeface="Arial" panose="020B0604020202020204" pitchFamily="34" charset="0"/>
              <a:buChar char="•"/>
            </a:pPr>
            <a:r>
              <a:rPr lang="en-US" sz="2800" dirty="0"/>
              <a:t>Arsenic in Municipal Wells</a:t>
            </a:r>
          </a:p>
          <a:p>
            <a:pPr marL="457200" indent="-457200">
              <a:spcBef>
                <a:spcPts val="1800"/>
              </a:spcBef>
              <a:buFont typeface="Arial" panose="020B0604020202020204" pitchFamily="34" charset="0"/>
              <a:buChar char="•"/>
            </a:pPr>
            <a:r>
              <a:rPr lang="en-US" sz="2800" dirty="0"/>
              <a:t>Deficits for Projected Water Budgets</a:t>
            </a:r>
          </a:p>
          <a:p>
            <a:pPr marL="457200" indent="-457200">
              <a:spcBef>
                <a:spcPts val="1800"/>
              </a:spcBef>
              <a:buFont typeface="Arial" panose="020B0604020202020204" pitchFamily="34" charset="0"/>
              <a:buChar char="•"/>
            </a:pPr>
            <a:r>
              <a:rPr lang="en-US" sz="2800" dirty="0"/>
              <a:t>Historical subsidence</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a:p>
        </p:txBody>
      </p:sp>
      <p:sp>
        <p:nvSpPr>
          <p:cNvPr id="4" name="TextBox 3">
            <a:extLst>
              <a:ext uri="{FF2B5EF4-FFF2-40B4-BE49-F238E27FC236}">
                <a16:creationId xmlns:a16="http://schemas.microsoft.com/office/drawing/2014/main" id="{0F877A03-C292-49F2-8E37-73BEC366E46C}"/>
              </a:ext>
            </a:extLst>
          </p:cNvPr>
          <p:cNvSpPr txBox="1"/>
          <p:nvPr/>
        </p:nvSpPr>
        <p:spPr>
          <a:xfrm>
            <a:off x="618902" y="6189630"/>
            <a:ext cx="1485177" cy="369332"/>
          </a:xfrm>
          <a:prstGeom prst="rect">
            <a:avLst/>
          </a:prstGeom>
          <a:noFill/>
        </p:spPr>
        <p:txBody>
          <a:bodyPr wrap="square" rtlCol="0">
            <a:spAutoFit/>
          </a:bodyPr>
          <a:lstStyle/>
          <a:p>
            <a:r>
              <a:rPr lang="en-US" b="1" dirty="0">
                <a:solidFill>
                  <a:schemeClr val="tx1">
                    <a:lumMod val="50000"/>
                  </a:schemeClr>
                </a:solidFill>
                <a:latin typeface="+mn-lt"/>
              </a:rPr>
              <a:t>DRAFT</a:t>
            </a:r>
          </a:p>
        </p:txBody>
      </p:sp>
      <p:sp>
        <p:nvSpPr>
          <p:cNvPr id="7" name="Rectangle 6">
            <a:extLst>
              <a:ext uri="{FF2B5EF4-FFF2-40B4-BE49-F238E27FC236}">
                <a16:creationId xmlns:a16="http://schemas.microsoft.com/office/drawing/2014/main" id="{80F9B635-C87A-45F8-80C0-F39B5C59B59D}"/>
              </a:ext>
            </a:extLst>
          </p:cNvPr>
          <p:cNvSpPr/>
          <p:nvPr/>
        </p:nvSpPr>
        <p:spPr>
          <a:xfrm>
            <a:off x="7419975" y="1545254"/>
            <a:ext cx="4629150" cy="954107"/>
          </a:xfrm>
          <a:prstGeom prst="rect">
            <a:avLst/>
          </a:prstGeom>
        </p:spPr>
        <p:txBody>
          <a:bodyPr wrap="square">
            <a:spAutoFit/>
          </a:bodyPr>
          <a:lstStyle/>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a:p>
        </p:txBody>
      </p:sp>
      <p:pic>
        <p:nvPicPr>
          <p:cNvPr id="9" name="Picture 8">
            <a:extLst>
              <a:ext uri="{FF2B5EF4-FFF2-40B4-BE49-F238E27FC236}">
                <a16:creationId xmlns:a16="http://schemas.microsoft.com/office/drawing/2014/main" id="{7B906D07-9365-40C8-A8CF-41B3CEF2808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3548" y="3100503"/>
            <a:ext cx="620426" cy="653908"/>
          </a:xfrm>
          <a:prstGeom prst="rect">
            <a:avLst/>
          </a:prstGeom>
        </p:spPr>
      </p:pic>
      <p:pic>
        <p:nvPicPr>
          <p:cNvPr id="10" name="Picture 9">
            <a:extLst>
              <a:ext uri="{FF2B5EF4-FFF2-40B4-BE49-F238E27FC236}">
                <a16:creationId xmlns:a16="http://schemas.microsoft.com/office/drawing/2014/main" id="{878420A8-F3EC-43ED-9885-88B10775212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1702" y="4683346"/>
            <a:ext cx="619661" cy="662302"/>
          </a:xfrm>
          <a:prstGeom prst="rect">
            <a:avLst/>
          </a:prstGeom>
        </p:spPr>
      </p:pic>
      <p:pic>
        <p:nvPicPr>
          <p:cNvPr id="11" name="Picture 10">
            <a:extLst>
              <a:ext uri="{FF2B5EF4-FFF2-40B4-BE49-F238E27FC236}">
                <a16:creationId xmlns:a16="http://schemas.microsoft.com/office/drawing/2014/main" id="{78A62306-7609-450B-A706-92A8300C463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47360" y="3909742"/>
            <a:ext cx="613894" cy="647024"/>
          </a:xfrm>
          <a:prstGeom prst="rect">
            <a:avLst/>
          </a:prstGeom>
        </p:spPr>
      </p:pic>
      <p:pic>
        <p:nvPicPr>
          <p:cNvPr id="12" name="Picture 11">
            <a:extLst>
              <a:ext uri="{FF2B5EF4-FFF2-40B4-BE49-F238E27FC236}">
                <a16:creationId xmlns:a16="http://schemas.microsoft.com/office/drawing/2014/main" id="{DF78319D-71D8-4641-9D9C-9FD57F6581E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21702" y="5472229"/>
            <a:ext cx="622052" cy="660408"/>
          </a:xfrm>
          <a:prstGeom prst="rect">
            <a:avLst/>
          </a:prstGeom>
        </p:spPr>
      </p:pic>
      <p:pic>
        <p:nvPicPr>
          <p:cNvPr id="14" name="Picture 13">
            <a:extLst>
              <a:ext uri="{FF2B5EF4-FFF2-40B4-BE49-F238E27FC236}">
                <a16:creationId xmlns:a16="http://schemas.microsoft.com/office/drawing/2014/main" id="{1B318AFC-263B-4898-8758-DF210AC05A9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2294" y="2203505"/>
            <a:ext cx="620426" cy="653908"/>
          </a:xfrm>
          <a:prstGeom prst="rect">
            <a:avLst/>
          </a:prstGeom>
        </p:spPr>
      </p:pic>
      <p:sp>
        <p:nvSpPr>
          <p:cNvPr id="6" name="Arrow: Down 5">
            <a:extLst>
              <a:ext uri="{FF2B5EF4-FFF2-40B4-BE49-F238E27FC236}">
                <a16:creationId xmlns:a16="http://schemas.microsoft.com/office/drawing/2014/main" id="{E6FF8EA8-3C3E-4722-BA57-63A0304DEDDD}"/>
              </a:ext>
            </a:extLst>
          </p:cNvPr>
          <p:cNvSpPr/>
          <p:nvPr/>
        </p:nvSpPr>
        <p:spPr>
          <a:xfrm rot="19459834">
            <a:off x="8107680" y="4828105"/>
            <a:ext cx="167640" cy="208551"/>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Down 12">
            <a:extLst>
              <a:ext uri="{FF2B5EF4-FFF2-40B4-BE49-F238E27FC236}">
                <a16:creationId xmlns:a16="http://schemas.microsoft.com/office/drawing/2014/main" id="{474D8CDB-A595-4F66-97D8-46F3E7D38316}"/>
              </a:ext>
            </a:extLst>
          </p:cNvPr>
          <p:cNvSpPr/>
          <p:nvPr/>
        </p:nvSpPr>
        <p:spPr>
          <a:xfrm rot="19321874">
            <a:off x="8742045" y="4388549"/>
            <a:ext cx="167640" cy="208551"/>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row: Down 14">
            <a:extLst>
              <a:ext uri="{FF2B5EF4-FFF2-40B4-BE49-F238E27FC236}">
                <a16:creationId xmlns:a16="http://schemas.microsoft.com/office/drawing/2014/main" id="{CAF80D59-0225-4AD6-8DD5-331DCD57863E}"/>
              </a:ext>
            </a:extLst>
          </p:cNvPr>
          <p:cNvSpPr/>
          <p:nvPr/>
        </p:nvSpPr>
        <p:spPr>
          <a:xfrm>
            <a:off x="9482646" y="3516570"/>
            <a:ext cx="167640" cy="182880"/>
          </a:xfrm>
          <a:prstGeom prst="downArrow">
            <a:avLst>
              <a:gd name="adj1" fmla="val 62121"/>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0268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F0A3C-4341-4FB3-AE5F-EBE78352EF4F}"/>
              </a:ext>
            </a:extLst>
          </p:cNvPr>
          <p:cNvSpPr>
            <a:spLocks noGrp="1"/>
          </p:cNvSpPr>
          <p:nvPr>
            <p:ph type="title"/>
          </p:nvPr>
        </p:nvSpPr>
        <p:spPr>
          <a:xfrm>
            <a:off x="838200" y="121285"/>
            <a:ext cx="10515600" cy="1325563"/>
          </a:xfrm>
        </p:spPr>
        <p:txBody>
          <a:bodyPr/>
          <a:lstStyle/>
          <a:p>
            <a:r>
              <a:rPr lang="en-US" dirty="0"/>
              <a:t>Approach to Minimum Thresholds</a:t>
            </a:r>
          </a:p>
        </p:txBody>
      </p:sp>
      <p:sp>
        <p:nvSpPr>
          <p:cNvPr id="8" name="TextBox 7">
            <a:extLst>
              <a:ext uri="{FF2B5EF4-FFF2-40B4-BE49-F238E27FC236}">
                <a16:creationId xmlns:a16="http://schemas.microsoft.com/office/drawing/2014/main" id="{74DF7630-0552-41D2-9F15-E2134B2C7377}"/>
              </a:ext>
            </a:extLst>
          </p:cNvPr>
          <p:cNvSpPr txBox="1"/>
          <p:nvPr/>
        </p:nvSpPr>
        <p:spPr>
          <a:xfrm>
            <a:off x="358515" y="5018244"/>
            <a:ext cx="11474969"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Undesirable results relate historic low water levels; keep urban wells near historic lows.</a:t>
            </a:r>
          </a:p>
          <a:p>
            <a:pPr marL="285750" indent="-285750">
              <a:buFont typeface="Arial" panose="020B0604020202020204" pitchFamily="34" charset="0"/>
              <a:buChar char="•"/>
            </a:pPr>
            <a:r>
              <a:rPr lang="en-US" sz="2400" dirty="0"/>
              <a:t>Allow operational flexibility for banking wells to recover critical supplies during drought.</a:t>
            </a:r>
          </a:p>
          <a:p>
            <a:pPr marL="285750" indent="-285750">
              <a:buFont typeface="Arial" panose="020B0604020202020204" pitchFamily="34" charset="0"/>
              <a:buChar char="•"/>
            </a:pPr>
            <a:r>
              <a:rPr lang="en-US" sz="2400" dirty="0"/>
              <a:t>Measurable Objectives are selected as the midpoint for an operational range.</a:t>
            </a:r>
          </a:p>
          <a:p>
            <a:pPr marL="285750" indent="-285750">
              <a:buFont typeface="Arial" panose="020B0604020202020204" pitchFamily="34" charset="0"/>
              <a:buChar char="•"/>
            </a:pPr>
            <a:r>
              <a:rPr lang="en-US" sz="2400" dirty="0"/>
              <a:t>Keep MTs and MOs SIMPLE to facilitate management.</a:t>
            </a:r>
          </a:p>
          <a:p>
            <a:endParaRPr lang="en-US" sz="2400" dirty="0"/>
          </a:p>
        </p:txBody>
      </p:sp>
      <p:pic>
        <p:nvPicPr>
          <p:cNvPr id="6" name="Content Placeholder 5">
            <a:extLst>
              <a:ext uri="{FF2B5EF4-FFF2-40B4-BE49-F238E27FC236}">
                <a16:creationId xmlns:a16="http://schemas.microsoft.com/office/drawing/2014/main" id="{2FB8E9EA-ECC9-4AE0-B886-1A7A371F1AC2}"/>
              </a:ext>
            </a:extLst>
          </p:cNvPr>
          <p:cNvPicPr>
            <a:picLocks noGrp="1" noChangeAspect="1"/>
          </p:cNvPicPr>
          <p:nvPr>
            <p:ph idx="1"/>
          </p:nvPr>
        </p:nvPicPr>
        <p:blipFill>
          <a:blip r:embed="rId2"/>
          <a:stretch>
            <a:fillRect/>
          </a:stretch>
        </p:blipFill>
        <p:spPr>
          <a:xfrm>
            <a:off x="838200" y="1272281"/>
            <a:ext cx="10693399" cy="3818931"/>
          </a:xfrm>
          <a:prstGeom prst="rect">
            <a:avLst/>
          </a:prstGeom>
        </p:spPr>
      </p:pic>
      <p:sp>
        <p:nvSpPr>
          <p:cNvPr id="12" name="TextBox 11">
            <a:extLst>
              <a:ext uri="{FF2B5EF4-FFF2-40B4-BE49-F238E27FC236}">
                <a16:creationId xmlns:a16="http://schemas.microsoft.com/office/drawing/2014/main" id="{555B9ABE-74A3-40AD-9A41-9C22980D15EE}"/>
              </a:ext>
            </a:extLst>
          </p:cNvPr>
          <p:cNvSpPr txBox="1"/>
          <p:nvPr/>
        </p:nvSpPr>
        <p:spPr>
          <a:xfrm>
            <a:off x="10239463" y="4648912"/>
            <a:ext cx="1485177" cy="369332"/>
          </a:xfrm>
          <a:prstGeom prst="rect">
            <a:avLst/>
          </a:prstGeom>
          <a:noFill/>
        </p:spPr>
        <p:txBody>
          <a:bodyPr wrap="square" rtlCol="0">
            <a:spAutoFit/>
          </a:bodyPr>
          <a:lstStyle/>
          <a:p>
            <a:r>
              <a:rPr lang="en-US" b="1" dirty="0">
                <a:solidFill>
                  <a:schemeClr val="tx1">
                    <a:lumMod val="50000"/>
                  </a:schemeClr>
                </a:solidFill>
                <a:latin typeface="+mn-lt"/>
              </a:rPr>
              <a:t>DRAFT</a:t>
            </a:r>
          </a:p>
        </p:txBody>
      </p:sp>
    </p:spTree>
    <p:extLst>
      <p:ext uri="{BB962C8B-B14F-4D97-AF65-F5344CB8AC3E}">
        <p14:creationId xmlns:p14="http://schemas.microsoft.com/office/powerpoint/2010/main" val="929643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800" dirty="0"/>
              <a:t>KRGSA Sustainability Goal</a:t>
            </a:r>
          </a:p>
        </p:txBody>
      </p:sp>
      <p:sp>
        <p:nvSpPr>
          <p:cNvPr id="5" name="Content Placeholder 4">
            <a:extLst>
              <a:ext uri="{FF2B5EF4-FFF2-40B4-BE49-F238E27FC236}">
                <a16:creationId xmlns:a16="http://schemas.microsoft.com/office/drawing/2014/main" id="{D148971A-B0A6-4441-BDA8-DD1BC568778F}"/>
              </a:ext>
            </a:extLst>
          </p:cNvPr>
          <p:cNvSpPr>
            <a:spLocks noGrp="1"/>
          </p:cNvSpPr>
          <p:nvPr>
            <p:ph idx="1"/>
          </p:nvPr>
        </p:nvSpPr>
        <p:spPr>
          <a:xfrm>
            <a:off x="1181100" y="1543932"/>
            <a:ext cx="10321787" cy="4483775"/>
          </a:xfrm>
        </p:spPr>
        <p:txBody>
          <a:bodyPr>
            <a:noAutofit/>
          </a:bodyPr>
          <a:lstStyle/>
          <a:p>
            <a:pPr marL="0" indent="0">
              <a:buNone/>
            </a:pPr>
            <a:r>
              <a:rPr lang="en-US" sz="3200" dirty="0">
                <a:ln w="0"/>
                <a:solidFill>
                  <a:srgbClr val="FFFFCC"/>
                </a:solidFill>
                <a:effectLst>
                  <a:outerShdw blurRad="38100" dist="19050" dir="2700000" algn="tl" rotWithShape="0">
                    <a:schemeClr val="dk1">
                      <a:alpha val="40000"/>
                    </a:schemeClr>
                  </a:outerShdw>
                </a:effectLst>
              </a:rPr>
              <a:t>Manage groundwater resources sustainably in the KRGSA Plan Area to:</a:t>
            </a:r>
          </a:p>
          <a:p>
            <a:pPr lvl="2">
              <a:spcBef>
                <a:spcPts val="1800"/>
              </a:spcBef>
            </a:pPr>
            <a:r>
              <a:rPr lang="en-US" sz="3000" dirty="0">
                <a:ln w="0"/>
                <a:solidFill>
                  <a:srgbClr val="FFFFCC"/>
                </a:solidFill>
                <a:effectLst>
                  <a:outerShdw blurRad="38100" dist="19050" dir="2700000" algn="tl" rotWithShape="0">
                    <a:schemeClr val="dk1">
                      <a:alpha val="40000"/>
                    </a:schemeClr>
                  </a:outerShdw>
                </a:effectLst>
              </a:rPr>
              <a:t>support current and future beneficial uses of groundwater including municipal, agricultural, industrial, domestic, public supply, and environmental uses</a:t>
            </a:r>
          </a:p>
          <a:p>
            <a:pPr lvl="2">
              <a:spcBef>
                <a:spcPts val="1800"/>
              </a:spcBef>
            </a:pPr>
            <a:r>
              <a:rPr lang="en-US" sz="3000" dirty="0">
                <a:ln w="0"/>
                <a:solidFill>
                  <a:srgbClr val="FFFFCC"/>
                </a:solidFill>
                <a:effectLst>
                  <a:outerShdw blurRad="38100" dist="19050" dir="2700000" algn="tl" rotWithShape="0">
                    <a:schemeClr val="dk1">
                      <a:alpha val="40000"/>
                    </a:schemeClr>
                  </a:outerShdw>
                </a:effectLst>
              </a:rPr>
              <a:t>optimize conjunctive use of surface water and groundwater</a:t>
            </a:r>
          </a:p>
          <a:p>
            <a:pPr lvl="2">
              <a:spcBef>
                <a:spcPts val="1800"/>
              </a:spcBef>
            </a:pPr>
            <a:r>
              <a:rPr lang="en-US" sz="3000" dirty="0">
                <a:ln w="0"/>
                <a:solidFill>
                  <a:srgbClr val="FFFFCC"/>
                </a:solidFill>
                <a:effectLst>
                  <a:outerShdw blurRad="38100" dist="19050" dir="2700000" algn="tl" rotWithShape="0">
                    <a:schemeClr val="dk1">
                      <a:alpha val="40000"/>
                    </a:schemeClr>
                  </a:outerShdw>
                </a:effectLst>
              </a:rPr>
              <a:t>avoid or eliminate undesirable results over the implementation and planning horizon.</a:t>
            </a:r>
          </a:p>
        </p:txBody>
      </p:sp>
      <p:sp>
        <p:nvSpPr>
          <p:cNvPr id="4" name="TextBox 3">
            <a:extLst>
              <a:ext uri="{FF2B5EF4-FFF2-40B4-BE49-F238E27FC236}">
                <a16:creationId xmlns:a16="http://schemas.microsoft.com/office/drawing/2014/main" id="{354EF0DD-A611-4732-B826-C570905684EC}"/>
              </a:ext>
            </a:extLst>
          </p:cNvPr>
          <p:cNvSpPr txBox="1"/>
          <p:nvPr/>
        </p:nvSpPr>
        <p:spPr>
          <a:xfrm>
            <a:off x="618902" y="6189630"/>
            <a:ext cx="1485177" cy="369332"/>
          </a:xfrm>
          <a:prstGeom prst="rect">
            <a:avLst/>
          </a:prstGeom>
          <a:noFill/>
        </p:spPr>
        <p:txBody>
          <a:bodyPr wrap="square" rtlCol="0">
            <a:spAutoFit/>
          </a:bodyPr>
          <a:lstStyle/>
          <a:p>
            <a:r>
              <a:rPr lang="en-US" b="1" dirty="0">
                <a:solidFill>
                  <a:schemeClr val="tx1">
                    <a:lumMod val="50000"/>
                  </a:schemeClr>
                </a:solidFill>
                <a:latin typeface="+mn-lt"/>
              </a:rPr>
              <a:t>DRAFT</a:t>
            </a:r>
          </a:p>
        </p:txBody>
      </p:sp>
    </p:spTree>
    <p:extLst>
      <p:ext uri="{BB962C8B-B14F-4D97-AF65-F5344CB8AC3E}">
        <p14:creationId xmlns:p14="http://schemas.microsoft.com/office/powerpoint/2010/main" val="51203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F0A3C-4341-4FB3-AE5F-EBE78352EF4F}"/>
              </a:ext>
            </a:extLst>
          </p:cNvPr>
          <p:cNvSpPr>
            <a:spLocks noGrp="1"/>
          </p:cNvSpPr>
          <p:nvPr>
            <p:ph type="title"/>
          </p:nvPr>
        </p:nvSpPr>
        <p:spPr>
          <a:xfrm>
            <a:off x="838200" y="121285"/>
            <a:ext cx="10515600" cy="1325563"/>
          </a:xfrm>
        </p:spPr>
        <p:txBody>
          <a:bodyPr/>
          <a:lstStyle/>
          <a:p>
            <a:r>
              <a:rPr lang="en-US" dirty="0"/>
              <a:t>Approach to Undesirable Results</a:t>
            </a:r>
          </a:p>
        </p:txBody>
      </p:sp>
      <p:sp>
        <p:nvSpPr>
          <p:cNvPr id="8" name="TextBox 7">
            <a:extLst>
              <a:ext uri="{FF2B5EF4-FFF2-40B4-BE49-F238E27FC236}">
                <a16:creationId xmlns:a16="http://schemas.microsoft.com/office/drawing/2014/main" id="{74DF7630-0552-41D2-9F15-E2134B2C7377}"/>
              </a:ext>
            </a:extLst>
          </p:cNvPr>
          <p:cNvSpPr txBox="1"/>
          <p:nvPr/>
        </p:nvSpPr>
        <p:spPr>
          <a:xfrm>
            <a:off x="358515" y="5108556"/>
            <a:ext cx="11474969" cy="1569660"/>
          </a:xfrm>
          <a:prstGeom prst="rect">
            <a:avLst/>
          </a:prstGeom>
          <a:noFill/>
        </p:spPr>
        <p:txBody>
          <a:bodyPr wrap="square" rtlCol="0">
            <a:spAutoFit/>
          </a:bodyPr>
          <a:lstStyle/>
          <a:p>
            <a:pPr marL="285750" indent="-285750" algn="ctr">
              <a:buFont typeface="Arial" panose="020B0604020202020204" pitchFamily="34" charset="0"/>
              <a:buChar char="•"/>
            </a:pPr>
            <a:r>
              <a:rPr lang="en-US" sz="3200" dirty="0"/>
              <a:t>Add number of wells and duration to refine definition of undesirable results.</a:t>
            </a:r>
          </a:p>
          <a:p>
            <a:pPr algn="ctr"/>
            <a:endParaRPr lang="en-US" sz="3200" dirty="0"/>
          </a:p>
        </p:txBody>
      </p:sp>
      <p:sp>
        <p:nvSpPr>
          <p:cNvPr id="10" name="TextBox 9">
            <a:extLst>
              <a:ext uri="{FF2B5EF4-FFF2-40B4-BE49-F238E27FC236}">
                <a16:creationId xmlns:a16="http://schemas.microsoft.com/office/drawing/2014/main" id="{9B853D70-B52B-4E78-9864-CE3266067C99}"/>
              </a:ext>
            </a:extLst>
          </p:cNvPr>
          <p:cNvSpPr txBox="1"/>
          <p:nvPr/>
        </p:nvSpPr>
        <p:spPr>
          <a:xfrm>
            <a:off x="618902" y="6189630"/>
            <a:ext cx="1485177" cy="369332"/>
          </a:xfrm>
          <a:prstGeom prst="rect">
            <a:avLst/>
          </a:prstGeom>
          <a:noFill/>
        </p:spPr>
        <p:txBody>
          <a:bodyPr wrap="square" rtlCol="0">
            <a:spAutoFit/>
          </a:bodyPr>
          <a:lstStyle/>
          <a:p>
            <a:r>
              <a:rPr lang="en-US" b="1" dirty="0">
                <a:solidFill>
                  <a:schemeClr val="tx1">
                    <a:lumMod val="50000"/>
                  </a:schemeClr>
                </a:solidFill>
                <a:latin typeface="+mn-lt"/>
              </a:rPr>
              <a:t>DRAFT</a:t>
            </a:r>
          </a:p>
        </p:txBody>
      </p:sp>
      <p:pic>
        <p:nvPicPr>
          <p:cNvPr id="7" name="Content Placeholder 6">
            <a:extLst>
              <a:ext uri="{FF2B5EF4-FFF2-40B4-BE49-F238E27FC236}">
                <a16:creationId xmlns:a16="http://schemas.microsoft.com/office/drawing/2014/main" id="{9ECDC283-75AB-4D20-BD4B-E5EABD49E0E7}"/>
              </a:ext>
            </a:extLst>
          </p:cNvPr>
          <p:cNvPicPr>
            <a:picLocks noGrp="1" noChangeAspect="1"/>
          </p:cNvPicPr>
          <p:nvPr>
            <p:ph idx="1"/>
          </p:nvPr>
        </p:nvPicPr>
        <p:blipFill>
          <a:blip r:embed="rId2"/>
          <a:stretch>
            <a:fillRect/>
          </a:stretch>
        </p:blipFill>
        <p:spPr>
          <a:xfrm>
            <a:off x="838200" y="1451079"/>
            <a:ext cx="10515600" cy="3445007"/>
          </a:xfrm>
          <a:prstGeom prst="rect">
            <a:avLst/>
          </a:prstGeom>
        </p:spPr>
      </p:pic>
    </p:spTree>
    <p:extLst>
      <p:ext uri="{BB962C8B-B14F-4D97-AF65-F5344CB8AC3E}">
        <p14:creationId xmlns:p14="http://schemas.microsoft.com/office/powerpoint/2010/main" val="1834013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F0A3C-4341-4FB3-AE5F-EBE78352EF4F}"/>
              </a:ext>
            </a:extLst>
          </p:cNvPr>
          <p:cNvSpPr>
            <a:spLocks noGrp="1"/>
          </p:cNvSpPr>
          <p:nvPr>
            <p:ph type="title"/>
          </p:nvPr>
        </p:nvSpPr>
        <p:spPr>
          <a:xfrm>
            <a:off x="838200" y="186793"/>
            <a:ext cx="10515600" cy="1325563"/>
          </a:xfrm>
        </p:spPr>
        <p:txBody>
          <a:bodyPr>
            <a:noAutofit/>
          </a:bodyPr>
          <a:lstStyle/>
          <a:p>
            <a:r>
              <a:rPr lang="en-US" sz="4400" dirty="0"/>
              <a:t>Assignment of Minimum Thresholds (MTs) and Measurable Objectives (MOs)</a:t>
            </a:r>
          </a:p>
        </p:txBody>
      </p:sp>
      <p:pic>
        <p:nvPicPr>
          <p:cNvPr id="17" name="Content Placeholder 16">
            <a:extLst>
              <a:ext uri="{FF2B5EF4-FFF2-40B4-BE49-F238E27FC236}">
                <a16:creationId xmlns:a16="http://schemas.microsoft.com/office/drawing/2014/main" id="{39F8B91C-A5A1-4B3F-9F51-2EA986BEA908}"/>
              </a:ext>
            </a:extLst>
          </p:cNvPr>
          <p:cNvPicPr>
            <a:picLocks noGrp="1" noChangeAspect="1"/>
          </p:cNvPicPr>
          <p:nvPr>
            <p:ph idx="1"/>
          </p:nvPr>
        </p:nvPicPr>
        <p:blipFill>
          <a:blip r:embed="rId2"/>
          <a:stretch>
            <a:fillRect/>
          </a:stretch>
        </p:blipFill>
        <p:spPr>
          <a:xfrm>
            <a:off x="495302" y="1747747"/>
            <a:ext cx="7079542" cy="4393409"/>
          </a:xfrm>
          <a:prstGeom prst="rect">
            <a:avLst/>
          </a:prstGeom>
        </p:spPr>
      </p:pic>
      <p:sp>
        <p:nvSpPr>
          <p:cNvPr id="4" name="Text Placeholder 2">
            <a:extLst>
              <a:ext uri="{FF2B5EF4-FFF2-40B4-BE49-F238E27FC236}">
                <a16:creationId xmlns:a16="http://schemas.microsoft.com/office/drawing/2014/main" id="{49B11E80-789C-4FFC-B30D-B44BD1589A9F}"/>
              </a:ext>
            </a:extLst>
          </p:cNvPr>
          <p:cNvSpPr txBox="1">
            <a:spLocks/>
          </p:cNvSpPr>
          <p:nvPr/>
        </p:nvSpPr>
        <p:spPr>
          <a:xfrm>
            <a:off x="7574844" y="1747746"/>
            <a:ext cx="4464756" cy="412997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sz="3200" dirty="0"/>
              <a:t>Example hydrograph from monitoring well</a:t>
            </a:r>
          </a:p>
          <a:p>
            <a:pPr marL="457200" indent="-457200"/>
            <a:r>
              <a:rPr lang="en-US" sz="3200" dirty="0"/>
              <a:t>In Urban MA, MT is set at the historic low water level</a:t>
            </a:r>
          </a:p>
          <a:p>
            <a:pPr marL="457200" indent="-457200"/>
            <a:r>
              <a:rPr lang="en-US" sz="3200" dirty="0"/>
              <a:t>The MO is the average between the high level and the MT</a:t>
            </a:r>
            <a:endParaRPr lang="en-US" dirty="0"/>
          </a:p>
        </p:txBody>
      </p:sp>
      <p:sp>
        <p:nvSpPr>
          <p:cNvPr id="5" name="TextBox 4">
            <a:extLst>
              <a:ext uri="{FF2B5EF4-FFF2-40B4-BE49-F238E27FC236}">
                <a16:creationId xmlns:a16="http://schemas.microsoft.com/office/drawing/2014/main" id="{DAFEB836-7400-45AD-9A1D-E0FBCAECB624}"/>
              </a:ext>
            </a:extLst>
          </p:cNvPr>
          <p:cNvSpPr txBox="1"/>
          <p:nvPr/>
        </p:nvSpPr>
        <p:spPr>
          <a:xfrm>
            <a:off x="618902" y="6189630"/>
            <a:ext cx="1485177" cy="369332"/>
          </a:xfrm>
          <a:prstGeom prst="rect">
            <a:avLst/>
          </a:prstGeom>
          <a:noFill/>
        </p:spPr>
        <p:txBody>
          <a:bodyPr wrap="square" rtlCol="0">
            <a:spAutoFit/>
          </a:bodyPr>
          <a:lstStyle/>
          <a:p>
            <a:r>
              <a:rPr lang="en-US" b="1" dirty="0">
                <a:solidFill>
                  <a:schemeClr val="tx1">
                    <a:lumMod val="50000"/>
                  </a:schemeClr>
                </a:solidFill>
                <a:latin typeface="+mn-lt"/>
              </a:rPr>
              <a:t>DRAFT</a:t>
            </a:r>
          </a:p>
        </p:txBody>
      </p:sp>
    </p:spTree>
    <p:extLst>
      <p:ext uri="{BB962C8B-B14F-4D97-AF65-F5344CB8AC3E}">
        <p14:creationId xmlns:p14="http://schemas.microsoft.com/office/powerpoint/2010/main" val="82786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BAEF9-7012-43DF-A436-DF3C6F88B266}"/>
              </a:ext>
            </a:extLst>
          </p:cNvPr>
          <p:cNvSpPr>
            <a:spLocks noGrp="1"/>
          </p:cNvSpPr>
          <p:nvPr>
            <p:ph type="title"/>
          </p:nvPr>
        </p:nvSpPr>
        <p:spPr>
          <a:xfrm>
            <a:off x="495300" y="140376"/>
            <a:ext cx="4261089" cy="1196741"/>
          </a:xfrm>
        </p:spPr>
        <p:txBody>
          <a:bodyPr>
            <a:noAutofit/>
          </a:bodyPr>
          <a:lstStyle/>
          <a:p>
            <a:r>
              <a:rPr lang="en-US" sz="3600" b="1" dirty="0"/>
              <a:t>Improved GSP Monitoring Network</a:t>
            </a:r>
            <a:endParaRPr lang="en-US" sz="2800" dirty="0"/>
          </a:p>
        </p:txBody>
      </p:sp>
      <p:pic>
        <p:nvPicPr>
          <p:cNvPr id="5" name="Content Placeholder 4">
            <a:extLst>
              <a:ext uri="{FF2B5EF4-FFF2-40B4-BE49-F238E27FC236}">
                <a16:creationId xmlns:a16="http://schemas.microsoft.com/office/drawing/2014/main" id="{8D662344-4986-4D50-89B1-4535B1D40515}"/>
              </a:ext>
            </a:extLst>
          </p:cNvPr>
          <p:cNvPicPr>
            <a:picLocks noGrp="1" noChangeAspect="1"/>
          </p:cNvPicPr>
          <p:nvPr>
            <p:ph type="pic" idx="1"/>
          </p:nvPr>
        </p:nvPicPr>
        <p:blipFill>
          <a:blip r:embed="rId2"/>
          <a:stretch>
            <a:fillRect/>
          </a:stretch>
        </p:blipFill>
        <p:spPr>
          <a:xfrm>
            <a:off x="5191125" y="660400"/>
            <a:ext cx="6858000" cy="5486399"/>
          </a:xfrm>
        </p:spPr>
      </p:pic>
      <p:sp>
        <p:nvSpPr>
          <p:cNvPr id="3" name="Text Placeholder 2">
            <a:extLst>
              <a:ext uri="{FF2B5EF4-FFF2-40B4-BE49-F238E27FC236}">
                <a16:creationId xmlns:a16="http://schemas.microsoft.com/office/drawing/2014/main" id="{AFC620AA-3402-4B5E-9316-5C32AB587181}"/>
              </a:ext>
            </a:extLst>
          </p:cNvPr>
          <p:cNvSpPr>
            <a:spLocks noGrp="1"/>
          </p:cNvSpPr>
          <p:nvPr>
            <p:ph type="body" sz="half" idx="2"/>
          </p:nvPr>
        </p:nvSpPr>
        <p:spPr>
          <a:xfrm>
            <a:off x="289124" y="1545254"/>
            <a:ext cx="4902001" cy="4393408"/>
          </a:xfrm>
        </p:spPr>
        <p:txBody>
          <a:bodyPr>
            <a:noAutofit/>
          </a:bodyPr>
          <a:lstStyle/>
          <a:p>
            <a:pPr marL="457200" indent="-457200">
              <a:buFont typeface="Arial" panose="020B0604020202020204" pitchFamily="34" charset="0"/>
              <a:buChar char="•"/>
            </a:pPr>
            <a:r>
              <a:rPr lang="en-US" sz="3200" dirty="0"/>
              <a:t>39 wells </a:t>
            </a:r>
            <a:r>
              <a:rPr lang="en-US" sz="3200" dirty="0">
                <a:solidFill>
                  <a:schemeClr val="tx2"/>
                </a:solidFill>
              </a:rPr>
              <a:t>identified</a:t>
            </a:r>
          </a:p>
          <a:p>
            <a:pPr marL="457200" indent="-457200">
              <a:buFont typeface="Arial" panose="020B0604020202020204" pitchFamily="34" charset="0"/>
              <a:buChar char="•"/>
            </a:pPr>
            <a:r>
              <a:rPr lang="en-US" sz="3200" dirty="0"/>
              <a:t>Improved well selection</a:t>
            </a:r>
          </a:p>
          <a:p>
            <a:pPr marL="457200" indent="-457200">
              <a:buFont typeface="Arial" panose="020B0604020202020204" pitchFamily="34" charset="0"/>
              <a:buChar char="•"/>
            </a:pPr>
            <a:r>
              <a:rPr lang="en-US" sz="3200" dirty="0"/>
              <a:t>Added inactive wells to replace production wells</a:t>
            </a:r>
            <a:endParaRPr lang="en-US" sz="2200" dirty="0"/>
          </a:p>
          <a:p>
            <a:pPr marL="457200" indent="-457200">
              <a:buFont typeface="Arial" panose="020B0604020202020204" pitchFamily="34" charset="0"/>
              <a:buChar char="•"/>
            </a:pPr>
            <a:r>
              <a:rPr lang="en-US" sz="2800" dirty="0"/>
              <a:t>Water level monitoring only</a:t>
            </a:r>
          </a:p>
          <a:p>
            <a:pPr marL="457200" indent="-457200">
              <a:buFont typeface="Arial" panose="020B0604020202020204" pitchFamily="34" charset="0"/>
              <a:buChar char="•"/>
            </a:pPr>
            <a:r>
              <a:rPr lang="en-US" sz="2800" dirty="0"/>
              <a:t>Best use of other WL programs</a:t>
            </a:r>
          </a:p>
          <a:p>
            <a:pPr marL="457200" indent="-457200">
              <a:buFont typeface="Arial" panose="020B0604020202020204" pitchFamily="34" charset="0"/>
              <a:buChar char="•"/>
            </a:pPr>
            <a:r>
              <a:rPr lang="en-US" sz="2800" dirty="0"/>
              <a:t>Incorporates water quality data from numerous existing programs</a:t>
            </a:r>
          </a:p>
        </p:txBody>
      </p:sp>
      <p:sp>
        <p:nvSpPr>
          <p:cNvPr id="4" name="TextBox 3">
            <a:extLst>
              <a:ext uri="{FF2B5EF4-FFF2-40B4-BE49-F238E27FC236}">
                <a16:creationId xmlns:a16="http://schemas.microsoft.com/office/drawing/2014/main" id="{0F877A03-C292-49F2-8E37-73BEC366E46C}"/>
              </a:ext>
            </a:extLst>
          </p:cNvPr>
          <p:cNvSpPr txBox="1"/>
          <p:nvPr/>
        </p:nvSpPr>
        <p:spPr>
          <a:xfrm>
            <a:off x="618902" y="6189630"/>
            <a:ext cx="1485177" cy="369332"/>
          </a:xfrm>
          <a:prstGeom prst="rect">
            <a:avLst/>
          </a:prstGeom>
          <a:noFill/>
        </p:spPr>
        <p:txBody>
          <a:bodyPr wrap="square" rtlCol="0">
            <a:spAutoFit/>
          </a:bodyPr>
          <a:lstStyle/>
          <a:p>
            <a:r>
              <a:rPr lang="en-US" b="1" dirty="0">
                <a:solidFill>
                  <a:schemeClr val="tx1">
                    <a:lumMod val="50000"/>
                  </a:schemeClr>
                </a:solidFill>
                <a:latin typeface="+mn-lt"/>
              </a:rPr>
              <a:t>DRAFT</a:t>
            </a:r>
          </a:p>
        </p:txBody>
      </p:sp>
      <p:sp>
        <p:nvSpPr>
          <p:cNvPr id="7" name="Rectangle 6">
            <a:extLst>
              <a:ext uri="{FF2B5EF4-FFF2-40B4-BE49-F238E27FC236}">
                <a16:creationId xmlns:a16="http://schemas.microsoft.com/office/drawing/2014/main" id="{80F9B635-C87A-45F8-80C0-F39B5C59B59D}"/>
              </a:ext>
            </a:extLst>
          </p:cNvPr>
          <p:cNvSpPr/>
          <p:nvPr/>
        </p:nvSpPr>
        <p:spPr>
          <a:xfrm>
            <a:off x="7419975" y="1545254"/>
            <a:ext cx="4629150" cy="954107"/>
          </a:xfrm>
          <a:prstGeom prst="rect">
            <a:avLst/>
          </a:prstGeom>
        </p:spPr>
        <p:txBody>
          <a:bodyPr wrap="square">
            <a:spAutoFit/>
          </a:bodyPr>
          <a:lstStyle/>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a:p>
        </p:txBody>
      </p:sp>
    </p:spTree>
    <p:extLst>
      <p:ext uri="{BB962C8B-B14F-4D97-AF65-F5344CB8AC3E}">
        <p14:creationId xmlns:p14="http://schemas.microsoft.com/office/powerpoint/2010/main" val="365955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BAEF9-7012-43DF-A436-DF3C6F88B266}"/>
              </a:ext>
            </a:extLst>
          </p:cNvPr>
          <p:cNvSpPr>
            <a:spLocks noGrp="1"/>
          </p:cNvSpPr>
          <p:nvPr>
            <p:ph type="title"/>
          </p:nvPr>
        </p:nvSpPr>
        <p:spPr>
          <a:xfrm>
            <a:off x="495300" y="544585"/>
            <a:ext cx="4695825" cy="1196741"/>
          </a:xfrm>
        </p:spPr>
        <p:txBody>
          <a:bodyPr>
            <a:noAutofit/>
          </a:bodyPr>
          <a:lstStyle/>
          <a:p>
            <a:r>
              <a:rPr lang="en-US" sz="3600" b="1" dirty="0"/>
              <a:t>Adjustments to MTs: Input from Small Water Systems</a:t>
            </a:r>
            <a:endParaRPr lang="en-US" sz="2800" dirty="0"/>
          </a:p>
        </p:txBody>
      </p:sp>
      <p:pic>
        <p:nvPicPr>
          <p:cNvPr id="5" name="Content Placeholder 4">
            <a:extLst>
              <a:ext uri="{FF2B5EF4-FFF2-40B4-BE49-F238E27FC236}">
                <a16:creationId xmlns:a16="http://schemas.microsoft.com/office/drawing/2014/main" id="{8D662344-4986-4D50-89B1-4535B1D40515}"/>
              </a:ext>
            </a:extLst>
          </p:cNvPr>
          <p:cNvPicPr>
            <a:picLocks noGrp="1" noChangeAspect="1"/>
          </p:cNvPicPr>
          <p:nvPr>
            <p:ph type="pic" idx="1"/>
          </p:nvPr>
        </p:nvPicPr>
        <p:blipFill>
          <a:blip r:embed="rId2"/>
          <a:stretch>
            <a:fillRect/>
          </a:stretch>
        </p:blipFill>
        <p:spPr>
          <a:xfrm>
            <a:off x="5191126" y="660400"/>
            <a:ext cx="6857998" cy="5486399"/>
          </a:xfrm>
        </p:spPr>
      </p:pic>
      <p:sp>
        <p:nvSpPr>
          <p:cNvPr id="3" name="Text Placeholder 2">
            <a:extLst>
              <a:ext uri="{FF2B5EF4-FFF2-40B4-BE49-F238E27FC236}">
                <a16:creationId xmlns:a16="http://schemas.microsoft.com/office/drawing/2014/main" id="{AFC620AA-3402-4B5E-9316-5C32AB587181}"/>
              </a:ext>
            </a:extLst>
          </p:cNvPr>
          <p:cNvSpPr>
            <a:spLocks noGrp="1"/>
          </p:cNvSpPr>
          <p:nvPr>
            <p:ph type="body" sz="half" idx="2"/>
          </p:nvPr>
        </p:nvSpPr>
        <p:spPr>
          <a:xfrm>
            <a:off x="289124" y="1819574"/>
            <a:ext cx="4902001" cy="4393408"/>
          </a:xfrm>
        </p:spPr>
        <p:txBody>
          <a:bodyPr>
            <a:noAutofit/>
          </a:bodyPr>
          <a:lstStyle/>
          <a:p>
            <a:pPr marL="457200" indent="-457200">
              <a:buFont typeface="Arial" panose="020B0604020202020204" pitchFamily="34" charset="0"/>
              <a:buChar char="•"/>
            </a:pPr>
            <a:r>
              <a:rPr lang="en-US" sz="3200" dirty="0"/>
              <a:t>Modified Minimum Thresholds (MTs) at request of Lamont and Fuller Acres</a:t>
            </a:r>
          </a:p>
          <a:p>
            <a:pPr marL="457200" indent="-457200">
              <a:buFont typeface="Arial" panose="020B0604020202020204" pitchFamily="34" charset="0"/>
              <a:buChar char="•"/>
            </a:pPr>
            <a:r>
              <a:rPr lang="en-US" sz="3200" dirty="0"/>
              <a:t>Consistent criteria with Urban MA</a:t>
            </a:r>
          </a:p>
          <a:p>
            <a:pPr marL="457200" indent="-457200">
              <a:buFont typeface="Arial" panose="020B0604020202020204" pitchFamily="34" charset="0"/>
              <a:buChar char="•"/>
            </a:pPr>
            <a:r>
              <a:rPr lang="en-US" sz="3200" dirty="0"/>
              <a:t>Modified MTs in 3 separate areas as requested by 4 separate Small Water Systems</a:t>
            </a:r>
            <a:endParaRPr lang="en-US" sz="2800" dirty="0"/>
          </a:p>
        </p:txBody>
      </p:sp>
      <p:sp>
        <p:nvSpPr>
          <p:cNvPr id="4" name="TextBox 3">
            <a:extLst>
              <a:ext uri="{FF2B5EF4-FFF2-40B4-BE49-F238E27FC236}">
                <a16:creationId xmlns:a16="http://schemas.microsoft.com/office/drawing/2014/main" id="{0F877A03-C292-49F2-8E37-73BEC366E46C}"/>
              </a:ext>
            </a:extLst>
          </p:cNvPr>
          <p:cNvSpPr txBox="1"/>
          <p:nvPr/>
        </p:nvSpPr>
        <p:spPr>
          <a:xfrm>
            <a:off x="6836822" y="5615732"/>
            <a:ext cx="1485177" cy="369332"/>
          </a:xfrm>
          <a:prstGeom prst="rect">
            <a:avLst/>
          </a:prstGeom>
          <a:noFill/>
        </p:spPr>
        <p:txBody>
          <a:bodyPr wrap="square" rtlCol="0">
            <a:spAutoFit/>
          </a:bodyPr>
          <a:lstStyle/>
          <a:p>
            <a:r>
              <a:rPr lang="en-US" b="1" dirty="0">
                <a:solidFill>
                  <a:schemeClr val="tx1">
                    <a:lumMod val="50000"/>
                  </a:schemeClr>
                </a:solidFill>
                <a:latin typeface="+mn-lt"/>
              </a:rPr>
              <a:t>DRAFT</a:t>
            </a:r>
          </a:p>
        </p:txBody>
      </p:sp>
    </p:spTree>
    <p:extLst>
      <p:ext uri="{BB962C8B-B14F-4D97-AF65-F5344CB8AC3E}">
        <p14:creationId xmlns:p14="http://schemas.microsoft.com/office/powerpoint/2010/main" val="2764259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BAEF9-7012-43DF-A436-DF3C6F88B266}"/>
              </a:ext>
            </a:extLst>
          </p:cNvPr>
          <p:cNvSpPr>
            <a:spLocks noGrp="1"/>
          </p:cNvSpPr>
          <p:nvPr>
            <p:ph type="title"/>
          </p:nvPr>
        </p:nvSpPr>
        <p:spPr>
          <a:xfrm>
            <a:off x="634383" y="227945"/>
            <a:ext cx="5784532" cy="1600200"/>
          </a:xfrm>
        </p:spPr>
        <p:txBody>
          <a:bodyPr>
            <a:normAutofit fontScale="90000"/>
          </a:bodyPr>
          <a:lstStyle/>
          <a:p>
            <a:r>
              <a:rPr lang="en-US" sz="4900" b="1" dirty="0"/>
              <a:t>KRGSA Subsidence Monitoring</a:t>
            </a:r>
            <a:r>
              <a:rPr lang="en-US" sz="4000" dirty="0"/>
              <a:t/>
            </a:r>
            <a:br>
              <a:rPr lang="en-US" sz="4000" dirty="0"/>
            </a:br>
            <a:endParaRPr lang="en-US" sz="4000" dirty="0"/>
          </a:p>
        </p:txBody>
      </p:sp>
      <p:pic>
        <p:nvPicPr>
          <p:cNvPr id="5" name="Content Placeholder 4">
            <a:extLst>
              <a:ext uri="{FF2B5EF4-FFF2-40B4-BE49-F238E27FC236}">
                <a16:creationId xmlns:a16="http://schemas.microsoft.com/office/drawing/2014/main" id="{8D662344-4986-4D50-89B1-4535B1D40515}"/>
              </a:ext>
            </a:extLst>
          </p:cNvPr>
          <p:cNvPicPr>
            <a:picLocks noGrp="1" noChangeAspect="1"/>
          </p:cNvPicPr>
          <p:nvPr>
            <p:ph type="pic" idx="1"/>
          </p:nvPr>
        </p:nvPicPr>
        <p:blipFill>
          <a:blip r:embed="rId2"/>
          <a:stretch>
            <a:fillRect/>
          </a:stretch>
        </p:blipFill>
        <p:spPr>
          <a:xfrm>
            <a:off x="5191157" y="660400"/>
            <a:ext cx="6858000" cy="5486400"/>
          </a:xfrm>
        </p:spPr>
      </p:pic>
      <p:sp>
        <p:nvSpPr>
          <p:cNvPr id="3" name="Text Placeholder 2">
            <a:extLst>
              <a:ext uri="{FF2B5EF4-FFF2-40B4-BE49-F238E27FC236}">
                <a16:creationId xmlns:a16="http://schemas.microsoft.com/office/drawing/2014/main" id="{AFC620AA-3402-4B5E-9316-5C32AB587181}"/>
              </a:ext>
            </a:extLst>
          </p:cNvPr>
          <p:cNvSpPr>
            <a:spLocks noGrp="1"/>
          </p:cNvSpPr>
          <p:nvPr>
            <p:ph type="body" sz="half" idx="2"/>
          </p:nvPr>
        </p:nvSpPr>
        <p:spPr>
          <a:xfrm>
            <a:off x="618903" y="1494284"/>
            <a:ext cx="4197542" cy="4505685"/>
          </a:xfrm>
        </p:spPr>
        <p:txBody>
          <a:bodyPr>
            <a:noAutofit/>
          </a:bodyPr>
          <a:lstStyle/>
          <a:p>
            <a:pPr marL="457200" indent="-457200">
              <a:spcBef>
                <a:spcPts val="1800"/>
              </a:spcBef>
              <a:buFont typeface="Arial" panose="020B0604020202020204" pitchFamily="34" charset="0"/>
              <a:buChar char="•"/>
            </a:pPr>
            <a:r>
              <a:rPr lang="en-US" sz="2800" dirty="0">
                <a:solidFill>
                  <a:schemeClr val="tx1"/>
                </a:solidFill>
              </a:rPr>
              <a:t>Water level monitoring</a:t>
            </a:r>
          </a:p>
          <a:p>
            <a:pPr marL="457200" indent="-457200">
              <a:spcBef>
                <a:spcPts val="1800"/>
              </a:spcBef>
              <a:buFont typeface="Arial" panose="020B0604020202020204" pitchFamily="34" charset="0"/>
              <a:buChar char="•"/>
            </a:pPr>
            <a:r>
              <a:rPr lang="en-US" sz="2800" dirty="0">
                <a:solidFill>
                  <a:schemeClr val="tx1"/>
                </a:solidFill>
              </a:rPr>
              <a:t>Three GPS stations for screening</a:t>
            </a:r>
          </a:p>
          <a:p>
            <a:pPr marL="457200" indent="-457200">
              <a:spcBef>
                <a:spcPts val="1800"/>
              </a:spcBef>
              <a:buFont typeface="Arial" panose="020B0604020202020204" pitchFamily="34" charset="0"/>
              <a:buChar char="•"/>
            </a:pPr>
            <a:r>
              <a:rPr lang="en-US" sz="2800" dirty="0">
                <a:solidFill>
                  <a:schemeClr val="tx1"/>
                </a:solidFill>
              </a:rPr>
              <a:t>InSAR Subsidence available from DWR (on 1-mile grids)</a:t>
            </a:r>
          </a:p>
          <a:p>
            <a:pPr marL="457200" indent="-457200">
              <a:spcBef>
                <a:spcPts val="1800"/>
              </a:spcBef>
              <a:buFont typeface="Arial" panose="020B0604020202020204" pitchFamily="34" charset="0"/>
              <a:buChar char="•"/>
            </a:pPr>
            <a:r>
              <a:rPr lang="en-US" sz="2800" dirty="0">
                <a:solidFill>
                  <a:schemeClr val="tx1"/>
                </a:solidFill>
              </a:rPr>
              <a:t>Coordinate with KGA and other GSAs for regional Subbasin-wide subsidence monitoring</a:t>
            </a:r>
          </a:p>
        </p:txBody>
      </p:sp>
      <p:sp>
        <p:nvSpPr>
          <p:cNvPr id="4" name="TextBox 3">
            <a:extLst>
              <a:ext uri="{FF2B5EF4-FFF2-40B4-BE49-F238E27FC236}">
                <a16:creationId xmlns:a16="http://schemas.microsoft.com/office/drawing/2014/main" id="{0F877A03-C292-49F2-8E37-73BEC366E46C}"/>
              </a:ext>
            </a:extLst>
          </p:cNvPr>
          <p:cNvSpPr txBox="1"/>
          <p:nvPr/>
        </p:nvSpPr>
        <p:spPr>
          <a:xfrm>
            <a:off x="618902" y="6189630"/>
            <a:ext cx="1485177" cy="369332"/>
          </a:xfrm>
          <a:prstGeom prst="rect">
            <a:avLst/>
          </a:prstGeom>
          <a:noFill/>
        </p:spPr>
        <p:txBody>
          <a:bodyPr wrap="square" rtlCol="0">
            <a:spAutoFit/>
          </a:bodyPr>
          <a:lstStyle/>
          <a:p>
            <a:r>
              <a:rPr lang="en-US" b="1" dirty="0">
                <a:solidFill>
                  <a:schemeClr val="tx1">
                    <a:lumMod val="50000"/>
                  </a:schemeClr>
                </a:solidFill>
                <a:latin typeface="+mn-lt"/>
              </a:rPr>
              <a:t>DRAFT</a:t>
            </a:r>
          </a:p>
        </p:txBody>
      </p:sp>
      <p:sp>
        <p:nvSpPr>
          <p:cNvPr id="7" name="Rectangle 6">
            <a:extLst>
              <a:ext uri="{FF2B5EF4-FFF2-40B4-BE49-F238E27FC236}">
                <a16:creationId xmlns:a16="http://schemas.microsoft.com/office/drawing/2014/main" id="{80F9B635-C87A-45F8-80C0-F39B5C59B59D}"/>
              </a:ext>
            </a:extLst>
          </p:cNvPr>
          <p:cNvSpPr/>
          <p:nvPr/>
        </p:nvSpPr>
        <p:spPr>
          <a:xfrm>
            <a:off x="7419975" y="1545254"/>
            <a:ext cx="4629150" cy="954107"/>
          </a:xfrm>
          <a:prstGeom prst="rect">
            <a:avLst/>
          </a:prstGeom>
        </p:spPr>
        <p:txBody>
          <a:bodyPr wrap="square">
            <a:spAutoFit/>
          </a:bodyPr>
          <a:lstStyle/>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a:p>
        </p:txBody>
      </p:sp>
      <p:sp>
        <p:nvSpPr>
          <p:cNvPr id="17" name="TextBox 16">
            <a:extLst>
              <a:ext uri="{FF2B5EF4-FFF2-40B4-BE49-F238E27FC236}">
                <a16:creationId xmlns:a16="http://schemas.microsoft.com/office/drawing/2014/main" id="{412795CC-7B37-43CE-82EC-500470E7043F}"/>
              </a:ext>
            </a:extLst>
          </p:cNvPr>
          <p:cNvSpPr txBox="1"/>
          <p:nvPr/>
        </p:nvSpPr>
        <p:spPr>
          <a:xfrm>
            <a:off x="5423034" y="1028045"/>
            <a:ext cx="995881" cy="230832"/>
          </a:xfrm>
          <a:prstGeom prst="rect">
            <a:avLst/>
          </a:prstGeom>
          <a:noFill/>
        </p:spPr>
        <p:txBody>
          <a:bodyPr wrap="square" rtlCol="0">
            <a:spAutoFit/>
          </a:bodyPr>
          <a:lstStyle/>
          <a:p>
            <a:r>
              <a:rPr lang="en-US" sz="900" b="1" dirty="0">
                <a:solidFill>
                  <a:schemeClr val="tx1">
                    <a:lumMod val="65000"/>
                  </a:schemeClr>
                </a:solidFill>
              </a:rPr>
              <a:t>7</a:t>
            </a:r>
            <a:r>
              <a:rPr lang="en-US" sz="900" b="1" baseline="30000" dirty="0">
                <a:solidFill>
                  <a:schemeClr val="tx1">
                    <a:lumMod val="65000"/>
                  </a:schemeClr>
                </a:solidFill>
              </a:rPr>
              <a:t>th</a:t>
            </a:r>
            <a:r>
              <a:rPr lang="en-US" sz="900" b="1" dirty="0">
                <a:solidFill>
                  <a:schemeClr val="tx1">
                    <a:lumMod val="65000"/>
                  </a:schemeClr>
                </a:solidFill>
              </a:rPr>
              <a:t> Standard Rd</a:t>
            </a:r>
          </a:p>
        </p:txBody>
      </p:sp>
      <p:sp>
        <p:nvSpPr>
          <p:cNvPr id="6" name="TextBox 5">
            <a:extLst>
              <a:ext uri="{FF2B5EF4-FFF2-40B4-BE49-F238E27FC236}">
                <a16:creationId xmlns:a16="http://schemas.microsoft.com/office/drawing/2014/main" id="{7FD924A0-79CE-451D-A01A-94A9FA5408E6}"/>
              </a:ext>
            </a:extLst>
          </p:cNvPr>
          <p:cNvSpPr txBox="1"/>
          <p:nvPr/>
        </p:nvSpPr>
        <p:spPr>
          <a:xfrm>
            <a:off x="5215676" y="5786735"/>
            <a:ext cx="3529971" cy="369332"/>
          </a:xfrm>
          <a:prstGeom prst="rect">
            <a:avLst/>
          </a:prstGeom>
          <a:noFill/>
        </p:spPr>
        <p:txBody>
          <a:bodyPr wrap="square" rtlCol="0">
            <a:spAutoFit/>
          </a:bodyPr>
          <a:lstStyle/>
          <a:p>
            <a:r>
              <a:rPr lang="en-US" b="1" dirty="0">
                <a:solidFill>
                  <a:schemeClr val="bg1"/>
                </a:solidFill>
              </a:rPr>
              <a:t>NASA/JPL May 2015 – Dec 2016</a:t>
            </a:r>
          </a:p>
        </p:txBody>
      </p:sp>
    </p:spTree>
    <p:extLst>
      <p:ext uri="{BB962C8B-B14F-4D97-AF65-F5344CB8AC3E}">
        <p14:creationId xmlns:p14="http://schemas.microsoft.com/office/powerpoint/2010/main" val="128163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35A6D4-6CFC-4E23-B0E7-68C56E2B9501}"/>
              </a:ext>
            </a:extLst>
          </p:cNvPr>
          <p:cNvSpPr>
            <a:spLocks noGrp="1"/>
          </p:cNvSpPr>
          <p:nvPr>
            <p:ph type="title"/>
          </p:nvPr>
        </p:nvSpPr>
        <p:spPr>
          <a:xfrm>
            <a:off x="7732889" y="276576"/>
            <a:ext cx="4205112" cy="6146800"/>
          </a:xfrm>
        </p:spPr>
        <p:txBody>
          <a:bodyPr>
            <a:normAutofit/>
          </a:bodyPr>
          <a:lstStyle/>
          <a:p>
            <a:r>
              <a:rPr lang="en-US" sz="4400" dirty="0"/>
              <a:t>GSP Projects to Address Future Water Budget Deficits</a:t>
            </a:r>
            <a:br>
              <a:rPr lang="en-US" sz="4400" dirty="0"/>
            </a:br>
            <a:r>
              <a:rPr lang="en-US" sz="4400" dirty="0"/>
              <a:t/>
            </a:r>
            <a:br>
              <a:rPr lang="en-US" sz="4400" dirty="0"/>
            </a:br>
            <a:r>
              <a:rPr lang="en-US" sz="4400" dirty="0"/>
              <a:t>Up to about 150,000 AFY of additional KRGSA supply</a:t>
            </a:r>
          </a:p>
        </p:txBody>
      </p:sp>
      <p:graphicFrame>
        <p:nvGraphicFramePr>
          <p:cNvPr id="9" name="Content Placeholder 8">
            <a:extLst>
              <a:ext uri="{FF2B5EF4-FFF2-40B4-BE49-F238E27FC236}">
                <a16:creationId xmlns:a16="http://schemas.microsoft.com/office/drawing/2014/main" id="{44E2C1DD-2F0A-46DA-8A32-42ED54B9F324}"/>
              </a:ext>
            </a:extLst>
          </p:cNvPr>
          <p:cNvGraphicFramePr>
            <a:graphicFrameLocks noGrp="1"/>
          </p:cNvGraphicFramePr>
          <p:nvPr>
            <p:ph idx="1"/>
            <p:extLst>
              <p:ext uri="{D42A27DB-BD31-4B8C-83A1-F6EECF244321}">
                <p14:modId xmlns:p14="http://schemas.microsoft.com/office/powerpoint/2010/main" val="2470098463"/>
              </p:ext>
            </p:extLst>
          </p:nvPr>
        </p:nvGraphicFramePr>
        <p:xfrm>
          <a:off x="495300" y="276576"/>
          <a:ext cx="6989233" cy="6304844"/>
        </p:xfrm>
        <a:graphic>
          <a:graphicData uri="http://schemas.openxmlformats.org/drawingml/2006/table">
            <a:tbl>
              <a:tblPr firstRow="1" firstCol="1" bandRow="1">
                <a:tableStyleId>{5C22544A-7EE6-4342-B048-85BDC9FD1C3A}</a:tableStyleId>
              </a:tblPr>
              <a:tblGrid>
                <a:gridCol w="1812715">
                  <a:extLst>
                    <a:ext uri="{9D8B030D-6E8A-4147-A177-3AD203B41FA5}">
                      <a16:colId xmlns:a16="http://schemas.microsoft.com/office/drawing/2014/main" val="3025679913"/>
                    </a:ext>
                  </a:extLst>
                </a:gridCol>
                <a:gridCol w="3632907">
                  <a:extLst>
                    <a:ext uri="{9D8B030D-6E8A-4147-A177-3AD203B41FA5}">
                      <a16:colId xmlns:a16="http://schemas.microsoft.com/office/drawing/2014/main" val="276432952"/>
                    </a:ext>
                  </a:extLst>
                </a:gridCol>
                <a:gridCol w="1543611">
                  <a:extLst>
                    <a:ext uri="{9D8B030D-6E8A-4147-A177-3AD203B41FA5}">
                      <a16:colId xmlns:a16="http://schemas.microsoft.com/office/drawing/2014/main" val="1099867199"/>
                    </a:ext>
                  </a:extLst>
                </a:gridCol>
              </a:tblGrid>
              <a:tr h="450346">
                <a:tc>
                  <a:txBody>
                    <a:bodyPr/>
                    <a:lstStyle/>
                    <a:p>
                      <a:pPr algn="ctr"/>
                      <a:r>
                        <a:rPr lang="en-US" sz="1800" dirty="0">
                          <a:effectLst/>
                        </a:rPr>
                        <a:t>Project</a:t>
                      </a:r>
                      <a:endParaRPr lang="en-US" sz="1800" dirty="0">
                        <a:effectLst/>
                        <a:latin typeface="Calibri" panose="020F0502020204030204" pitchFamily="34" charset="0"/>
                        <a:cs typeface="Times New Roman" panose="02020603050405020304" pitchFamily="18" charset="0"/>
                      </a:endParaRPr>
                    </a:p>
                  </a:txBody>
                  <a:tcPr marL="68465" marR="68465" marT="0" marB="0" anchor="ctr"/>
                </a:tc>
                <a:tc>
                  <a:txBody>
                    <a:bodyPr/>
                    <a:lstStyle/>
                    <a:p>
                      <a:pPr algn="ctr"/>
                      <a:r>
                        <a:rPr lang="en-US" sz="1800" dirty="0">
                          <a:effectLst/>
                        </a:rPr>
                        <a:t>Description</a:t>
                      </a:r>
                      <a:endParaRPr lang="en-US" sz="1800" dirty="0">
                        <a:effectLst/>
                        <a:latin typeface="Calibri" panose="020F0502020204030204" pitchFamily="34" charset="0"/>
                        <a:cs typeface="Times New Roman" panose="02020603050405020304" pitchFamily="18" charset="0"/>
                      </a:endParaRPr>
                    </a:p>
                  </a:txBody>
                  <a:tcPr marL="68465" marR="68465" marT="0" marB="0" anchor="ctr"/>
                </a:tc>
                <a:tc>
                  <a:txBody>
                    <a:bodyPr/>
                    <a:lstStyle/>
                    <a:p>
                      <a:pPr algn="ctr"/>
                      <a:r>
                        <a:rPr lang="en-US" sz="1400" dirty="0">
                          <a:effectLst/>
                        </a:rPr>
                        <a:t>KRGSA</a:t>
                      </a:r>
                    </a:p>
                    <a:p>
                      <a:pPr algn="ctr"/>
                      <a:r>
                        <a:rPr lang="en-US" sz="1400" dirty="0">
                          <a:effectLst/>
                          <a:latin typeface="Calibri" panose="020F0502020204030204" pitchFamily="34" charset="0"/>
                          <a:cs typeface="Times New Roman" panose="02020603050405020304" pitchFamily="18" charset="0"/>
                        </a:rPr>
                        <a:t>Project Water</a:t>
                      </a:r>
                    </a:p>
                  </a:txBody>
                  <a:tcPr marL="68465" marR="68465" marT="0" marB="0" anchor="ctr"/>
                </a:tc>
                <a:extLst>
                  <a:ext uri="{0D108BD9-81ED-4DB2-BD59-A6C34878D82A}">
                    <a16:rowId xmlns:a16="http://schemas.microsoft.com/office/drawing/2014/main" val="3975062065"/>
                  </a:ext>
                </a:extLst>
              </a:tr>
              <a:tr h="900692">
                <a:tc>
                  <a:txBody>
                    <a:bodyPr/>
                    <a:lstStyle/>
                    <a:p>
                      <a:pPr algn="ctr"/>
                      <a:r>
                        <a:rPr lang="en-US" sz="1400" dirty="0">
                          <a:effectLst/>
                        </a:rPr>
                        <a:t>Water Allocation Plan</a:t>
                      </a:r>
                      <a:endParaRPr lang="en-US" sz="1400" dirty="0">
                        <a:effectLst/>
                        <a:latin typeface="Calibri" panose="020F0502020204030204" pitchFamily="34" charset="0"/>
                        <a:cs typeface="Times New Roman" panose="02020603050405020304" pitchFamily="18" charset="0"/>
                      </a:endParaRPr>
                    </a:p>
                  </a:txBody>
                  <a:tcPr marL="68465" marR="68465" marT="0" marB="0" anchor="ctr"/>
                </a:tc>
                <a:tc>
                  <a:txBody>
                    <a:bodyPr/>
                    <a:lstStyle/>
                    <a:p>
                      <a:r>
                        <a:rPr lang="en-US" sz="1200" b="1" dirty="0">
                          <a:effectLst/>
                        </a:rPr>
                        <a:t>KDWD plans to use its full Kern River entitlement as prioritized in its Water Allocation Plan (WAP) for the Agricultural MA. The WAP total average supply has been corrected for planned sales to NKWSD. </a:t>
                      </a:r>
                      <a:endParaRPr lang="en-US" sz="1200" b="1" dirty="0">
                        <a:effectLst/>
                        <a:latin typeface="Calibri" panose="020F0502020204030204" pitchFamily="34" charset="0"/>
                        <a:cs typeface="Times New Roman" panose="02020603050405020304" pitchFamily="18" charset="0"/>
                      </a:endParaRPr>
                    </a:p>
                  </a:txBody>
                  <a:tcPr marL="68465" marR="68465" marT="0" marB="0"/>
                </a:tc>
                <a:tc>
                  <a:txBody>
                    <a:bodyPr/>
                    <a:lstStyle/>
                    <a:p>
                      <a:pPr algn="ctr"/>
                      <a:r>
                        <a:rPr lang="en-US" sz="2000" b="1" dirty="0">
                          <a:effectLst/>
                        </a:rPr>
                        <a:t>20,797 AFY</a:t>
                      </a:r>
                      <a:endParaRPr lang="en-US" sz="2000" b="1" dirty="0">
                        <a:effectLst/>
                        <a:latin typeface="Calibri" panose="020F0502020204030204" pitchFamily="34" charset="0"/>
                        <a:cs typeface="Times New Roman" panose="02020603050405020304" pitchFamily="18" charset="0"/>
                      </a:endParaRPr>
                    </a:p>
                  </a:txBody>
                  <a:tcPr marL="68465" marR="68465" marT="0" marB="0" anchor="ctr"/>
                </a:tc>
                <a:extLst>
                  <a:ext uri="{0D108BD9-81ED-4DB2-BD59-A6C34878D82A}">
                    <a16:rowId xmlns:a16="http://schemas.microsoft.com/office/drawing/2014/main" val="2733366562"/>
                  </a:ext>
                </a:extLst>
              </a:tr>
              <a:tr h="900692">
                <a:tc>
                  <a:txBody>
                    <a:bodyPr/>
                    <a:lstStyle/>
                    <a:p>
                      <a:pPr algn="ctr"/>
                      <a:r>
                        <a:rPr lang="en-US" sz="1400" dirty="0">
                          <a:effectLst/>
                        </a:rPr>
                        <a:t>Kern River Optimized Conjunctive Use</a:t>
                      </a:r>
                      <a:endParaRPr lang="en-US" sz="1400" dirty="0">
                        <a:effectLst/>
                        <a:latin typeface="Calibri" panose="020F0502020204030204" pitchFamily="34" charset="0"/>
                        <a:cs typeface="Times New Roman" panose="02020603050405020304" pitchFamily="18" charset="0"/>
                      </a:endParaRPr>
                    </a:p>
                  </a:txBody>
                  <a:tcPr marL="68465" marR="68465" marT="0" marB="0" anchor="ctr"/>
                </a:tc>
                <a:tc>
                  <a:txBody>
                    <a:bodyPr/>
                    <a:lstStyle/>
                    <a:p>
                      <a:r>
                        <a:rPr lang="en-US" sz="1200" b="1" dirty="0">
                          <a:effectLst/>
                        </a:rPr>
                        <a:t>The City plans to use its full Kern River entitlement, less current obligations, to mitigate undesirable results for water levels and water quality in the Urban MA.</a:t>
                      </a:r>
                      <a:endParaRPr lang="en-US" sz="1200" b="1" dirty="0">
                        <a:effectLst/>
                        <a:latin typeface="Calibri" panose="020F0502020204030204" pitchFamily="34" charset="0"/>
                        <a:cs typeface="Times New Roman" panose="02020603050405020304" pitchFamily="18" charset="0"/>
                      </a:endParaRPr>
                    </a:p>
                  </a:txBody>
                  <a:tcPr marL="68465" marR="68465" marT="0" marB="0"/>
                </a:tc>
                <a:tc>
                  <a:txBody>
                    <a:bodyPr/>
                    <a:lstStyle/>
                    <a:p>
                      <a:pPr algn="ctr"/>
                      <a:r>
                        <a:rPr lang="en-US" sz="2000" b="1" dirty="0">
                          <a:effectLst/>
                        </a:rPr>
                        <a:t>89,619 AFY</a:t>
                      </a:r>
                      <a:endParaRPr lang="en-US" sz="2000" b="1" dirty="0">
                        <a:effectLst/>
                        <a:latin typeface="Calibri" panose="020F0502020204030204" pitchFamily="34" charset="0"/>
                        <a:cs typeface="Times New Roman" panose="02020603050405020304" pitchFamily="18" charset="0"/>
                      </a:endParaRPr>
                    </a:p>
                  </a:txBody>
                  <a:tcPr marL="68465" marR="68465" marT="0" marB="0" anchor="ctr"/>
                </a:tc>
                <a:extLst>
                  <a:ext uri="{0D108BD9-81ED-4DB2-BD59-A6C34878D82A}">
                    <a16:rowId xmlns:a16="http://schemas.microsoft.com/office/drawing/2014/main" val="4174844162"/>
                  </a:ext>
                </a:extLst>
              </a:tr>
              <a:tr h="1125865">
                <a:tc>
                  <a:txBody>
                    <a:bodyPr/>
                    <a:lstStyle/>
                    <a:p>
                      <a:pPr algn="ctr"/>
                      <a:r>
                        <a:rPr lang="en-US" sz="1400" dirty="0">
                          <a:effectLst/>
                        </a:rPr>
                        <a:t>Expand Recycled Water Use in the KRGSA</a:t>
                      </a:r>
                      <a:endParaRPr lang="en-US" sz="1400" dirty="0">
                        <a:effectLst/>
                        <a:latin typeface="Calibri" panose="020F0502020204030204" pitchFamily="34" charset="0"/>
                        <a:cs typeface="Times New Roman" panose="02020603050405020304" pitchFamily="18" charset="0"/>
                      </a:endParaRPr>
                    </a:p>
                  </a:txBody>
                  <a:tcPr marL="68465" marR="68465" marT="0" marB="0" anchor="ctr"/>
                </a:tc>
                <a:tc>
                  <a:txBody>
                    <a:bodyPr/>
                    <a:lstStyle/>
                    <a:p>
                      <a:r>
                        <a:rPr lang="en-US" sz="1200" b="1" dirty="0">
                          <a:effectLst/>
                        </a:rPr>
                        <a:t>The City will increase recycled water use inside of the KRGSA from its WWTP No. 3 in 2026 when a contract for use outside of the KRGSA expires (about 72% is currently used outside of the KRGSA). </a:t>
                      </a:r>
                      <a:endParaRPr lang="en-US" sz="1200" b="1" dirty="0">
                        <a:effectLst/>
                        <a:latin typeface="Calibri" panose="020F0502020204030204" pitchFamily="34" charset="0"/>
                        <a:cs typeface="Times New Roman" panose="02020603050405020304" pitchFamily="18" charset="0"/>
                      </a:endParaRPr>
                    </a:p>
                  </a:txBody>
                  <a:tcPr marL="68465" marR="68465" marT="0" marB="0"/>
                </a:tc>
                <a:tc>
                  <a:txBody>
                    <a:bodyPr/>
                    <a:lstStyle/>
                    <a:p>
                      <a:pPr algn="ctr"/>
                      <a:r>
                        <a:rPr lang="en-US" sz="2000" b="1" dirty="0">
                          <a:effectLst/>
                        </a:rPr>
                        <a:t>11,556 to 13,407 AFY </a:t>
                      </a:r>
                      <a:endParaRPr lang="en-US" sz="2000" b="1" dirty="0">
                        <a:effectLst/>
                        <a:latin typeface="Calibri" panose="020F0502020204030204" pitchFamily="34" charset="0"/>
                        <a:cs typeface="Times New Roman" panose="02020603050405020304" pitchFamily="18" charset="0"/>
                      </a:endParaRPr>
                    </a:p>
                  </a:txBody>
                  <a:tcPr marL="68465" marR="68465" marT="0" marB="0" anchor="ctr"/>
                </a:tc>
                <a:extLst>
                  <a:ext uri="{0D108BD9-81ED-4DB2-BD59-A6C34878D82A}">
                    <a16:rowId xmlns:a16="http://schemas.microsoft.com/office/drawing/2014/main" val="1968658695"/>
                  </a:ext>
                </a:extLst>
              </a:tr>
              <a:tr h="1351038">
                <a:tc>
                  <a:txBody>
                    <a:bodyPr/>
                    <a:lstStyle/>
                    <a:p>
                      <a:pPr algn="ctr"/>
                      <a:r>
                        <a:rPr lang="en-US" sz="1400" dirty="0">
                          <a:effectLst/>
                        </a:rPr>
                        <a:t>Conversion of Agricultural Lands to Urban Use</a:t>
                      </a:r>
                      <a:endParaRPr lang="en-US" sz="1400" dirty="0">
                        <a:effectLst/>
                        <a:latin typeface="Calibri" panose="020F0502020204030204" pitchFamily="34" charset="0"/>
                        <a:cs typeface="Times New Roman" panose="02020603050405020304" pitchFamily="18" charset="0"/>
                      </a:endParaRPr>
                    </a:p>
                  </a:txBody>
                  <a:tcPr marL="68465" marR="68465" marT="0" marB="0" anchor="ctr"/>
                </a:tc>
                <a:tc>
                  <a:txBody>
                    <a:bodyPr/>
                    <a:lstStyle/>
                    <a:p>
                      <a:r>
                        <a:rPr lang="en-US" sz="1200" b="1" dirty="0">
                          <a:effectLst/>
                        </a:rPr>
                        <a:t>Approximately 10,000 acres of current KRGSA agricultural lands is expected to be urbanized; this future urban demand is already included in the projected water budget, so 100% of this agricultural water use represents a demand reduction.</a:t>
                      </a:r>
                      <a:endParaRPr lang="en-US" sz="1200" b="1" dirty="0">
                        <a:effectLst/>
                        <a:latin typeface="Calibri" panose="020F0502020204030204" pitchFamily="34" charset="0"/>
                        <a:cs typeface="Times New Roman" panose="02020603050405020304" pitchFamily="18" charset="0"/>
                      </a:endParaRPr>
                    </a:p>
                  </a:txBody>
                  <a:tcPr marL="68465" marR="68465" marT="0" marB="0"/>
                </a:tc>
                <a:tc>
                  <a:txBody>
                    <a:bodyPr/>
                    <a:lstStyle/>
                    <a:p>
                      <a:pPr algn="ctr"/>
                      <a:r>
                        <a:rPr lang="en-US" sz="2400" b="1" dirty="0">
                          <a:effectLst/>
                        </a:rPr>
                        <a:t>27,000 AFY</a:t>
                      </a:r>
                      <a:endParaRPr lang="en-US" sz="2400" b="1" dirty="0">
                        <a:effectLst/>
                        <a:latin typeface="Calibri" panose="020F0502020204030204" pitchFamily="34" charset="0"/>
                        <a:cs typeface="Times New Roman" panose="02020603050405020304" pitchFamily="18" charset="0"/>
                      </a:endParaRPr>
                    </a:p>
                  </a:txBody>
                  <a:tcPr marL="68465" marR="68465" marT="0" marB="0" anchor="ctr"/>
                </a:tc>
                <a:extLst>
                  <a:ext uri="{0D108BD9-81ED-4DB2-BD59-A6C34878D82A}">
                    <a16:rowId xmlns:a16="http://schemas.microsoft.com/office/drawing/2014/main" val="2791903062"/>
                  </a:ext>
                </a:extLst>
              </a:tr>
              <a:tr h="900692">
                <a:tc>
                  <a:txBody>
                    <a:bodyPr/>
                    <a:lstStyle/>
                    <a:p>
                      <a:pPr algn="ctr"/>
                      <a:r>
                        <a:rPr lang="en-US" sz="1400" dirty="0">
                          <a:effectLst/>
                        </a:rPr>
                        <a:t>ENCSD North Weedpatch Highway Water System Consolidation</a:t>
                      </a:r>
                      <a:endParaRPr lang="en-US" sz="1400" dirty="0">
                        <a:effectLst/>
                        <a:latin typeface="Calibri" panose="020F0502020204030204" pitchFamily="34" charset="0"/>
                        <a:cs typeface="Times New Roman" panose="02020603050405020304" pitchFamily="18" charset="0"/>
                      </a:endParaRPr>
                    </a:p>
                  </a:txBody>
                  <a:tcPr marL="68465" marR="68465" marT="0" marB="0" anchor="ctr"/>
                </a:tc>
                <a:tc>
                  <a:txBody>
                    <a:bodyPr/>
                    <a:lstStyle/>
                    <a:p>
                      <a:r>
                        <a:rPr lang="en-US" sz="1200" b="1" dirty="0">
                          <a:effectLst/>
                        </a:rPr>
                        <a:t>Up to six small water systems in the northeast KRGSA will be consolidated into the ENCSD system for benefits to drinking water quality, including to disadvantaged communities (DACs).</a:t>
                      </a:r>
                      <a:endParaRPr lang="en-US" sz="1200" b="1" dirty="0">
                        <a:effectLst/>
                        <a:latin typeface="Calibri" panose="020F0502020204030204" pitchFamily="34" charset="0"/>
                        <a:cs typeface="Times New Roman" panose="02020603050405020304" pitchFamily="18" charset="0"/>
                      </a:endParaRPr>
                    </a:p>
                  </a:txBody>
                  <a:tcPr marL="68465" marR="68465" marT="0" marB="0"/>
                </a:tc>
                <a:tc>
                  <a:txBody>
                    <a:bodyPr/>
                    <a:lstStyle/>
                    <a:p>
                      <a:pPr algn="ctr"/>
                      <a:r>
                        <a:rPr lang="en-US" sz="1400" dirty="0">
                          <a:effectLst/>
                        </a:rPr>
                        <a:t>No new supply; improved water quality to DACs</a:t>
                      </a:r>
                      <a:endParaRPr lang="en-US" sz="1400" dirty="0">
                        <a:effectLst/>
                        <a:latin typeface="Calibri" panose="020F0502020204030204" pitchFamily="34" charset="0"/>
                        <a:cs typeface="Times New Roman" panose="02020603050405020304" pitchFamily="18" charset="0"/>
                      </a:endParaRPr>
                    </a:p>
                  </a:txBody>
                  <a:tcPr marL="68465" marR="68465" marT="0" marB="0" anchor="ctr"/>
                </a:tc>
                <a:extLst>
                  <a:ext uri="{0D108BD9-81ED-4DB2-BD59-A6C34878D82A}">
                    <a16:rowId xmlns:a16="http://schemas.microsoft.com/office/drawing/2014/main" val="3681593031"/>
                  </a:ext>
                </a:extLst>
              </a:tr>
              <a:tr h="675519">
                <a:tc>
                  <a:txBody>
                    <a:bodyPr/>
                    <a:lstStyle/>
                    <a:p>
                      <a:pPr algn="ctr"/>
                      <a:r>
                        <a:rPr lang="en-US" sz="1400" dirty="0">
                          <a:effectLst/>
                        </a:rPr>
                        <a:t>Possible Water Exchange</a:t>
                      </a:r>
                      <a:endParaRPr lang="en-US" sz="1400" dirty="0">
                        <a:effectLst/>
                        <a:latin typeface="Calibri" panose="020F0502020204030204" pitchFamily="34" charset="0"/>
                        <a:cs typeface="Times New Roman" panose="02020603050405020304" pitchFamily="18" charset="0"/>
                      </a:endParaRPr>
                    </a:p>
                  </a:txBody>
                  <a:tcPr marL="68465" marR="68465" marT="0" marB="0" anchor="ctr"/>
                </a:tc>
                <a:tc>
                  <a:txBody>
                    <a:bodyPr/>
                    <a:lstStyle/>
                    <a:p>
                      <a:r>
                        <a:rPr lang="en-US" sz="1200" b="1" dirty="0">
                          <a:effectLst/>
                        </a:rPr>
                        <a:t>KRGSA member agencies can perform exchanges of surface water and groundwater for benefits to water quality, including to DACs</a:t>
                      </a:r>
                      <a:endParaRPr lang="en-US" sz="1200" b="1" dirty="0">
                        <a:effectLst/>
                        <a:latin typeface="Calibri" panose="020F0502020204030204" pitchFamily="34" charset="0"/>
                        <a:cs typeface="Times New Roman" panose="02020603050405020304" pitchFamily="18" charset="0"/>
                      </a:endParaRPr>
                    </a:p>
                  </a:txBody>
                  <a:tcPr marL="68465" marR="68465" marT="0" marB="0"/>
                </a:tc>
                <a:tc>
                  <a:txBody>
                    <a:bodyPr/>
                    <a:lstStyle/>
                    <a:p>
                      <a:pPr algn="ctr"/>
                      <a:r>
                        <a:rPr lang="en-US" sz="1400" dirty="0">
                          <a:effectLst/>
                        </a:rPr>
                        <a:t>No new supply; improved water quality to DACs</a:t>
                      </a:r>
                      <a:endParaRPr lang="en-US" sz="1400" dirty="0">
                        <a:effectLst/>
                        <a:latin typeface="Calibri" panose="020F0502020204030204" pitchFamily="34" charset="0"/>
                        <a:cs typeface="Times New Roman" panose="02020603050405020304" pitchFamily="18" charset="0"/>
                      </a:endParaRPr>
                    </a:p>
                  </a:txBody>
                  <a:tcPr marL="68465" marR="68465" marT="0" marB="0" anchor="ctr"/>
                </a:tc>
                <a:extLst>
                  <a:ext uri="{0D108BD9-81ED-4DB2-BD59-A6C34878D82A}">
                    <a16:rowId xmlns:a16="http://schemas.microsoft.com/office/drawing/2014/main" val="3080987437"/>
                  </a:ext>
                </a:extLst>
              </a:tr>
            </a:tbl>
          </a:graphicData>
        </a:graphic>
      </p:graphicFrame>
      <p:sp>
        <p:nvSpPr>
          <p:cNvPr id="10" name="TextBox 9">
            <a:extLst>
              <a:ext uri="{FF2B5EF4-FFF2-40B4-BE49-F238E27FC236}">
                <a16:creationId xmlns:a16="http://schemas.microsoft.com/office/drawing/2014/main" id="{FF7F2BFF-4E6A-423B-B794-C142CEE8AB76}"/>
              </a:ext>
            </a:extLst>
          </p:cNvPr>
          <p:cNvSpPr txBox="1"/>
          <p:nvPr/>
        </p:nvSpPr>
        <p:spPr>
          <a:xfrm>
            <a:off x="7732889" y="6238710"/>
            <a:ext cx="1485177" cy="369332"/>
          </a:xfrm>
          <a:prstGeom prst="rect">
            <a:avLst/>
          </a:prstGeom>
          <a:noFill/>
        </p:spPr>
        <p:txBody>
          <a:bodyPr wrap="square" rtlCol="0">
            <a:spAutoFit/>
          </a:bodyPr>
          <a:lstStyle/>
          <a:p>
            <a:r>
              <a:rPr lang="en-US" b="1" dirty="0">
                <a:solidFill>
                  <a:schemeClr val="tx1">
                    <a:lumMod val="50000"/>
                  </a:schemeClr>
                </a:solidFill>
                <a:latin typeface="+mn-lt"/>
              </a:rPr>
              <a:t>DRAFT</a:t>
            </a:r>
          </a:p>
        </p:txBody>
      </p:sp>
    </p:spTree>
    <p:extLst>
      <p:ext uri="{BB962C8B-B14F-4D97-AF65-F5344CB8AC3E}">
        <p14:creationId xmlns:p14="http://schemas.microsoft.com/office/powerpoint/2010/main" val="204644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6C6282-7A1B-43C5-9C46-FE83C6C9EB85}"/>
              </a:ext>
            </a:extLst>
          </p:cNvPr>
          <p:cNvSpPr>
            <a:spLocks noGrp="1"/>
          </p:cNvSpPr>
          <p:nvPr>
            <p:ph type="title"/>
          </p:nvPr>
        </p:nvSpPr>
        <p:spPr/>
        <p:txBody>
          <a:bodyPr/>
          <a:lstStyle/>
          <a:p>
            <a:r>
              <a:rPr lang="en-US" dirty="0"/>
              <a:t>Key GSP Projects</a:t>
            </a:r>
          </a:p>
        </p:txBody>
      </p:sp>
      <p:pic>
        <p:nvPicPr>
          <p:cNvPr id="14" name="Content Placeholder 13" descr="A screenshot of a cell phone&#10;&#10;Description generated with very high confidence">
            <a:extLst>
              <a:ext uri="{FF2B5EF4-FFF2-40B4-BE49-F238E27FC236}">
                <a16:creationId xmlns:a16="http://schemas.microsoft.com/office/drawing/2014/main" id="{EBDF04AD-6EB1-4741-AAC2-C1E1107EE2AD}"/>
              </a:ext>
            </a:extLst>
          </p:cNvPr>
          <p:cNvPicPr>
            <a:picLocks noGrp="1" noChangeAspect="1"/>
          </p:cNvPicPr>
          <p:nvPr>
            <p:ph sz="half" idx="1"/>
          </p:nvPr>
        </p:nvPicPr>
        <p:blipFill>
          <a:blip r:embed="rId2"/>
          <a:stretch>
            <a:fillRect/>
          </a:stretch>
        </p:blipFill>
        <p:spPr>
          <a:xfrm>
            <a:off x="8546142" y="356516"/>
            <a:ext cx="3195120" cy="355216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10" name="TextBox 9">
            <a:extLst>
              <a:ext uri="{FF2B5EF4-FFF2-40B4-BE49-F238E27FC236}">
                <a16:creationId xmlns:a16="http://schemas.microsoft.com/office/drawing/2014/main" id="{ADD20332-4042-4D72-8BCB-CE4229ADE315}"/>
              </a:ext>
            </a:extLst>
          </p:cNvPr>
          <p:cNvSpPr txBox="1"/>
          <p:nvPr/>
        </p:nvSpPr>
        <p:spPr>
          <a:xfrm>
            <a:off x="618902" y="6189630"/>
            <a:ext cx="1485177" cy="369332"/>
          </a:xfrm>
          <a:prstGeom prst="rect">
            <a:avLst/>
          </a:prstGeom>
          <a:noFill/>
        </p:spPr>
        <p:txBody>
          <a:bodyPr wrap="square" rtlCol="0">
            <a:spAutoFit/>
          </a:bodyPr>
          <a:lstStyle/>
          <a:p>
            <a:r>
              <a:rPr lang="en-US" b="1" dirty="0">
                <a:solidFill>
                  <a:schemeClr val="tx1">
                    <a:lumMod val="50000"/>
                  </a:schemeClr>
                </a:solidFill>
                <a:latin typeface="+mn-lt"/>
              </a:rPr>
              <a:t>DRAFT</a:t>
            </a:r>
          </a:p>
        </p:txBody>
      </p:sp>
      <p:sp>
        <p:nvSpPr>
          <p:cNvPr id="19" name="Content Placeholder 18">
            <a:extLst>
              <a:ext uri="{FF2B5EF4-FFF2-40B4-BE49-F238E27FC236}">
                <a16:creationId xmlns:a16="http://schemas.microsoft.com/office/drawing/2014/main" id="{26D4624F-E87D-4571-8F75-58BB95623087}"/>
              </a:ext>
            </a:extLst>
          </p:cNvPr>
          <p:cNvSpPr>
            <a:spLocks noGrp="1"/>
          </p:cNvSpPr>
          <p:nvPr>
            <p:ph sz="half" idx="2"/>
          </p:nvPr>
        </p:nvSpPr>
        <p:spPr>
          <a:xfrm>
            <a:off x="450738" y="2306320"/>
            <a:ext cx="5718950" cy="3883310"/>
          </a:xfrm>
        </p:spPr>
        <p:txBody>
          <a:bodyPr>
            <a:normAutofit/>
          </a:bodyPr>
          <a:lstStyle/>
          <a:p>
            <a:pPr marL="0" indent="0">
              <a:buNone/>
            </a:pPr>
            <a:endParaRPr lang="en-US" b="1" dirty="0">
              <a:solidFill>
                <a:schemeClr val="tx2">
                  <a:lumMod val="40000"/>
                  <a:lumOff val="60000"/>
                </a:schemeClr>
              </a:solidFill>
            </a:endParaRPr>
          </a:p>
          <a:p>
            <a:pPr lvl="1"/>
            <a:r>
              <a:rPr lang="en-US" sz="2800" dirty="0"/>
              <a:t>Optimizes Kern River recharge across the southern Plan Area</a:t>
            </a:r>
          </a:p>
          <a:p>
            <a:pPr lvl="1"/>
            <a:r>
              <a:rPr lang="en-US" sz="2800" dirty="0"/>
              <a:t>Reduces groundwater pumping</a:t>
            </a:r>
          </a:p>
          <a:p>
            <a:pPr lvl="1"/>
            <a:r>
              <a:rPr lang="en-US" sz="2800" dirty="0"/>
              <a:t>Allows local maintenance of water levels</a:t>
            </a:r>
          </a:p>
          <a:p>
            <a:pPr lvl="1"/>
            <a:r>
              <a:rPr lang="en-US" sz="2800" dirty="0"/>
              <a:t>SEIR completed 2018 – implementation initiated</a:t>
            </a:r>
          </a:p>
          <a:p>
            <a:endParaRPr lang="en-US" dirty="0"/>
          </a:p>
        </p:txBody>
      </p:sp>
      <p:pic>
        <p:nvPicPr>
          <p:cNvPr id="8" name="Content Placeholder 4" descr="A group of people walking down a dirt road&#10;&#10;Description generated with very high confidence">
            <a:extLst>
              <a:ext uri="{FF2B5EF4-FFF2-40B4-BE49-F238E27FC236}">
                <a16:creationId xmlns:a16="http://schemas.microsoft.com/office/drawing/2014/main" id="{DBBA3BD8-349C-4843-9131-208B11A4A2B6}"/>
              </a:ext>
            </a:extLst>
          </p:cNvPr>
          <p:cNvPicPr>
            <a:picLocks noChangeAspect="1"/>
          </p:cNvPicPr>
          <p:nvPr/>
        </p:nvPicPr>
        <p:blipFill rotWithShape="1">
          <a:blip r:embed="rId3">
            <a:extLst>
              <a:ext uri="{28A0092B-C50C-407E-A947-70E740481C1C}">
                <a14:useLocalDpi xmlns:a14="http://schemas.microsoft.com/office/drawing/2010/main" val="0"/>
              </a:ext>
            </a:extLst>
          </a:blip>
          <a:srcRect l="18207"/>
          <a:stretch/>
        </p:blipFill>
        <p:spPr>
          <a:xfrm>
            <a:off x="6096000" y="3352800"/>
            <a:ext cx="5257800" cy="2836830"/>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FF747908-7B3F-4EAA-8A76-2A50FBBC69BE}"/>
              </a:ext>
            </a:extLst>
          </p:cNvPr>
          <p:cNvSpPr txBox="1"/>
          <p:nvPr/>
        </p:nvSpPr>
        <p:spPr>
          <a:xfrm>
            <a:off x="838200" y="1829266"/>
            <a:ext cx="7500160" cy="1077218"/>
          </a:xfrm>
          <a:prstGeom prst="rect">
            <a:avLst/>
          </a:prstGeom>
          <a:noFill/>
        </p:spPr>
        <p:txBody>
          <a:bodyPr wrap="square" rtlCol="0">
            <a:spAutoFit/>
          </a:bodyPr>
          <a:lstStyle/>
          <a:p>
            <a:r>
              <a:rPr lang="en-US" sz="3200" b="1" dirty="0">
                <a:solidFill>
                  <a:schemeClr val="tx2">
                    <a:lumMod val="40000"/>
                    <a:lumOff val="60000"/>
                  </a:schemeClr>
                </a:solidFill>
              </a:rPr>
              <a:t>KDWD Kern River Water Allocation Plan</a:t>
            </a:r>
          </a:p>
          <a:p>
            <a:endParaRPr lang="en-US" sz="3200" dirty="0"/>
          </a:p>
        </p:txBody>
      </p:sp>
    </p:spTree>
    <p:extLst>
      <p:ext uri="{BB962C8B-B14F-4D97-AF65-F5344CB8AC3E}">
        <p14:creationId xmlns:p14="http://schemas.microsoft.com/office/powerpoint/2010/main" val="304366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6C6282-7A1B-43C5-9C46-FE83C6C9EB85}"/>
              </a:ext>
            </a:extLst>
          </p:cNvPr>
          <p:cNvSpPr>
            <a:spLocks noGrp="1"/>
          </p:cNvSpPr>
          <p:nvPr>
            <p:ph type="title"/>
          </p:nvPr>
        </p:nvSpPr>
        <p:spPr/>
        <p:txBody>
          <a:bodyPr/>
          <a:lstStyle/>
          <a:p>
            <a:r>
              <a:rPr lang="en-US" dirty="0"/>
              <a:t>Key GSP Projects</a:t>
            </a:r>
          </a:p>
        </p:txBody>
      </p:sp>
      <p:sp>
        <p:nvSpPr>
          <p:cNvPr id="10" name="TextBox 9">
            <a:extLst>
              <a:ext uri="{FF2B5EF4-FFF2-40B4-BE49-F238E27FC236}">
                <a16:creationId xmlns:a16="http://schemas.microsoft.com/office/drawing/2014/main" id="{ADD20332-4042-4D72-8BCB-CE4229ADE315}"/>
              </a:ext>
            </a:extLst>
          </p:cNvPr>
          <p:cNvSpPr txBox="1"/>
          <p:nvPr/>
        </p:nvSpPr>
        <p:spPr>
          <a:xfrm>
            <a:off x="618902" y="6189630"/>
            <a:ext cx="1485177" cy="369332"/>
          </a:xfrm>
          <a:prstGeom prst="rect">
            <a:avLst/>
          </a:prstGeom>
          <a:noFill/>
        </p:spPr>
        <p:txBody>
          <a:bodyPr wrap="square" rtlCol="0">
            <a:spAutoFit/>
          </a:bodyPr>
          <a:lstStyle/>
          <a:p>
            <a:r>
              <a:rPr lang="en-US" b="1" dirty="0">
                <a:solidFill>
                  <a:schemeClr val="tx1">
                    <a:lumMod val="50000"/>
                  </a:schemeClr>
                </a:solidFill>
                <a:latin typeface="+mn-lt"/>
              </a:rPr>
              <a:t>DRAFT</a:t>
            </a:r>
          </a:p>
        </p:txBody>
      </p:sp>
      <p:sp>
        <p:nvSpPr>
          <p:cNvPr id="19" name="Content Placeholder 18">
            <a:extLst>
              <a:ext uri="{FF2B5EF4-FFF2-40B4-BE49-F238E27FC236}">
                <a16:creationId xmlns:a16="http://schemas.microsoft.com/office/drawing/2014/main" id="{26D4624F-E87D-4571-8F75-58BB95623087}"/>
              </a:ext>
            </a:extLst>
          </p:cNvPr>
          <p:cNvSpPr>
            <a:spLocks noGrp="1"/>
          </p:cNvSpPr>
          <p:nvPr>
            <p:ph sz="half" idx="2"/>
          </p:nvPr>
        </p:nvSpPr>
        <p:spPr>
          <a:xfrm>
            <a:off x="430842" y="1997057"/>
            <a:ext cx="6332725" cy="4561905"/>
          </a:xfrm>
        </p:spPr>
        <p:txBody>
          <a:bodyPr>
            <a:noAutofit/>
          </a:bodyPr>
          <a:lstStyle/>
          <a:p>
            <a:pPr marL="0" indent="0">
              <a:spcBef>
                <a:spcPts val="1800"/>
              </a:spcBef>
              <a:buNone/>
            </a:pPr>
            <a:endParaRPr lang="en-US" b="1" dirty="0">
              <a:solidFill>
                <a:schemeClr val="tx2">
                  <a:lumMod val="40000"/>
                  <a:lumOff val="60000"/>
                </a:schemeClr>
              </a:solidFill>
            </a:endParaRPr>
          </a:p>
          <a:p>
            <a:pPr lvl="1"/>
            <a:r>
              <a:rPr lang="en-US" sz="2800" dirty="0"/>
              <a:t>Prioritizes use of City’s available Kern River water</a:t>
            </a:r>
          </a:p>
          <a:p>
            <a:pPr lvl="1"/>
            <a:r>
              <a:rPr lang="en-US" sz="2800" dirty="0"/>
              <a:t>Increasing water availability over the implementation and planning horizon</a:t>
            </a:r>
          </a:p>
          <a:p>
            <a:pPr lvl="1"/>
            <a:r>
              <a:rPr lang="en-US" sz="2800" dirty="0"/>
              <a:t>Allows municipal pumping to be reduced to avoid undesirable results</a:t>
            </a:r>
          </a:p>
          <a:p>
            <a:pPr lvl="1"/>
            <a:r>
              <a:rPr lang="en-US" sz="2800" dirty="0"/>
              <a:t>Meets future projected water budget deficits for urban demand</a:t>
            </a:r>
          </a:p>
        </p:txBody>
      </p:sp>
      <p:pic>
        <p:nvPicPr>
          <p:cNvPr id="5" name="Content Placeholder 4" descr="A river running through a body of water&#10;&#10;Description automatically generated">
            <a:extLst>
              <a:ext uri="{FF2B5EF4-FFF2-40B4-BE49-F238E27FC236}">
                <a16:creationId xmlns:a16="http://schemas.microsoft.com/office/drawing/2014/main" id="{BBF4F089-1937-4E96-AFD7-FADED8778C61}"/>
              </a:ext>
            </a:extLst>
          </p:cNvPr>
          <p:cNvPicPr>
            <a:picLocks noGrp="1" noChangeAspect="1"/>
          </p:cNvPicPr>
          <p:nvPr>
            <p:ph sz="half" idx="1"/>
          </p:nvPr>
        </p:nvPicPr>
        <p:blipFill>
          <a:blip r:embed="rId2"/>
          <a:stretch>
            <a:fillRect/>
          </a:stretch>
        </p:blipFill>
        <p:spPr>
          <a:xfrm>
            <a:off x="8759559" y="344805"/>
            <a:ext cx="3263503" cy="4351338"/>
          </a:xfrm>
        </p:spPr>
      </p:pic>
      <p:pic>
        <p:nvPicPr>
          <p:cNvPr id="17" name="Picture 16" descr="A picture containing outdoor, ground, sky, grass&#10;&#10;Description generated with very high confidence">
            <a:extLst>
              <a:ext uri="{FF2B5EF4-FFF2-40B4-BE49-F238E27FC236}">
                <a16:creationId xmlns:a16="http://schemas.microsoft.com/office/drawing/2014/main" id="{4357ECE5-A2DD-45A5-BBCA-A3509CADE858}"/>
              </a:ext>
            </a:extLst>
          </p:cNvPr>
          <p:cNvPicPr>
            <a:picLocks noChangeAspect="1"/>
          </p:cNvPicPr>
          <p:nvPr/>
        </p:nvPicPr>
        <p:blipFill>
          <a:blip r:embed="rId3"/>
          <a:stretch>
            <a:fillRect/>
          </a:stretch>
        </p:blipFill>
        <p:spPr>
          <a:xfrm>
            <a:off x="7495087" y="2732809"/>
            <a:ext cx="4423382" cy="2743618"/>
          </a:xfrm>
          <a:prstGeom prst="rect">
            <a:avLst/>
          </a:prstGeom>
          <a:ln>
            <a:noFill/>
          </a:ln>
          <a:effectLst>
            <a:outerShdw blurRad="190500" algn="tl" rotWithShape="0">
              <a:srgbClr val="000000">
                <a:alpha val="70000"/>
              </a:srgbClr>
            </a:outerShdw>
          </a:effectLst>
        </p:spPr>
      </p:pic>
      <p:sp>
        <p:nvSpPr>
          <p:cNvPr id="3" name="TextBox 2">
            <a:extLst>
              <a:ext uri="{FF2B5EF4-FFF2-40B4-BE49-F238E27FC236}">
                <a16:creationId xmlns:a16="http://schemas.microsoft.com/office/drawing/2014/main" id="{F292EB99-41FF-4CD3-AA6E-5D1B27174045}"/>
              </a:ext>
            </a:extLst>
          </p:cNvPr>
          <p:cNvSpPr txBox="1"/>
          <p:nvPr/>
        </p:nvSpPr>
        <p:spPr>
          <a:xfrm>
            <a:off x="838200" y="1645331"/>
            <a:ext cx="7320730" cy="523220"/>
          </a:xfrm>
          <a:prstGeom prst="rect">
            <a:avLst/>
          </a:prstGeom>
          <a:noFill/>
        </p:spPr>
        <p:txBody>
          <a:bodyPr wrap="square" rtlCol="0">
            <a:spAutoFit/>
          </a:bodyPr>
          <a:lstStyle/>
          <a:p>
            <a:pPr>
              <a:spcBef>
                <a:spcPts val="1800"/>
              </a:spcBef>
            </a:pPr>
            <a:r>
              <a:rPr lang="en-US" sz="2800" b="1" dirty="0">
                <a:solidFill>
                  <a:schemeClr val="tx2">
                    <a:lumMod val="40000"/>
                    <a:lumOff val="60000"/>
                  </a:schemeClr>
                </a:solidFill>
              </a:rPr>
              <a:t>City of Bakersfield Optimized Conjunctive Use</a:t>
            </a:r>
          </a:p>
        </p:txBody>
      </p:sp>
      <p:pic>
        <p:nvPicPr>
          <p:cNvPr id="9" name="Content Placeholder 4" descr="A picture containing sky, outdoor, building, road&#10;&#10;Description automatically generated">
            <a:extLst>
              <a:ext uri="{FF2B5EF4-FFF2-40B4-BE49-F238E27FC236}">
                <a16:creationId xmlns:a16="http://schemas.microsoft.com/office/drawing/2014/main" id="{696A08C4-CE76-4430-B9D4-E8C94D7C6E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8161" y="4003227"/>
            <a:ext cx="2489814" cy="2743200"/>
          </a:xfrm>
          <a:prstGeom prst="rect">
            <a:avLst/>
          </a:prstGeom>
        </p:spPr>
      </p:pic>
    </p:spTree>
    <p:extLst>
      <p:ext uri="{BB962C8B-B14F-4D97-AF65-F5344CB8AC3E}">
        <p14:creationId xmlns:p14="http://schemas.microsoft.com/office/powerpoint/2010/main" val="240181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6C6282-7A1B-43C5-9C46-FE83C6C9EB85}"/>
              </a:ext>
            </a:extLst>
          </p:cNvPr>
          <p:cNvSpPr>
            <a:spLocks noGrp="1"/>
          </p:cNvSpPr>
          <p:nvPr>
            <p:ph type="title"/>
          </p:nvPr>
        </p:nvSpPr>
        <p:spPr/>
        <p:txBody>
          <a:bodyPr/>
          <a:lstStyle/>
          <a:p>
            <a:r>
              <a:rPr lang="en-US" dirty="0"/>
              <a:t>Key GSP Projects</a:t>
            </a:r>
          </a:p>
        </p:txBody>
      </p:sp>
      <p:sp>
        <p:nvSpPr>
          <p:cNvPr id="10" name="TextBox 9">
            <a:extLst>
              <a:ext uri="{FF2B5EF4-FFF2-40B4-BE49-F238E27FC236}">
                <a16:creationId xmlns:a16="http://schemas.microsoft.com/office/drawing/2014/main" id="{ADD20332-4042-4D72-8BCB-CE4229ADE315}"/>
              </a:ext>
            </a:extLst>
          </p:cNvPr>
          <p:cNvSpPr txBox="1"/>
          <p:nvPr/>
        </p:nvSpPr>
        <p:spPr>
          <a:xfrm>
            <a:off x="618902" y="6189630"/>
            <a:ext cx="1485177" cy="369332"/>
          </a:xfrm>
          <a:prstGeom prst="rect">
            <a:avLst/>
          </a:prstGeom>
          <a:noFill/>
        </p:spPr>
        <p:txBody>
          <a:bodyPr wrap="square" rtlCol="0">
            <a:spAutoFit/>
          </a:bodyPr>
          <a:lstStyle/>
          <a:p>
            <a:r>
              <a:rPr lang="en-US" b="1" dirty="0">
                <a:solidFill>
                  <a:schemeClr val="tx1">
                    <a:lumMod val="50000"/>
                  </a:schemeClr>
                </a:solidFill>
                <a:latin typeface="+mn-lt"/>
              </a:rPr>
              <a:t>DRAFT</a:t>
            </a:r>
          </a:p>
        </p:txBody>
      </p:sp>
      <p:sp>
        <p:nvSpPr>
          <p:cNvPr id="19" name="Content Placeholder 18">
            <a:extLst>
              <a:ext uri="{FF2B5EF4-FFF2-40B4-BE49-F238E27FC236}">
                <a16:creationId xmlns:a16="http://schemas.microsoft.com/office/drawing/2014/main" id="{26D4624F-E87D-4571-8F75-58BB95623087}"/>
              </a:ext>
            </a:extLst>
          </p:cNvPr>
          <p:cNvSpPr>
            <a:spLocks noGrp="1"/>
          </p:cNvSpPr>
          <p:nvPr>
            <p:ph sz="half" idx="2"/>
          </p:nvPr>
        </p:nvSpPr>
        <p:spPr>
          <a:xfrm>
            <a:off x="495301" y="2600960"/>
            <a:ext cx="7663630" cy="3958002"/>
          </a:xfrm>
        </p:spPr>
        <p:txBody>
          <a:bodyPr>
            <a:noAutofit/>
          </a:bodyPr>
          <a:lstStyle/>
          <a:p>
            <a:pPr>
              <a:spcBef>
                <a:spcPts val="1800"/>
              </a:spcBef>
            </a:pPr>
            <a:r>
              <a:rPr lang="en-US" dirty="0">
                <a:solidFill>
                  <a:schemeClr val="tx1"/>
                </a:solidFill>
              </a:rPr>
              <a:t>Consolidation of up to six small water systems with ENCSD to address water quality concerns: nitrate, TCP, and arsenic</a:t>
            </a:r>
          </a:p>
          <a:p>
            <a:pPr>
              <a:spcBef>
                <a:spcPts val="1800"/>
              </a:spcBef>
            </a:pPr>
            <a:r>
              <a:rPr lang="en-US" dirty="0">
                <a:solidFill>
                  <a:schemeClr val="tx1"/>
                </a:solidFill>
              </a:rPr>
              <a:t>Grant funding through the DWRSF program</a:t>
            </a:r>
          </a:p>
          <a:p>
            <a:pPr>
              <a:spcBef>
                <a:spcPts val="1800"/>
              </a:spcBef>
            </a:pPr>
            <a:r>
              <a:rPr lang="en-US" dirty="0">
                <a:solidFill>
                  <a:schemeClr val="tx1"/>
                </a:solidFill>
              </a:rPr>
              <a:t>Improves drinking water quality for disadvantaged communities in the KRGSA</a:t>
            </a:r>
          </a:p>
          <a:p>
            <a:pPr>
              <a:spcBef>
                <a:spcPts val="1800"/>
              </a:spcBef>
            </a:pPr>
            <a:endParaRPr lang="en-US" dirty="0">
              <a:solidFill>
                <a:schemeClr val="tx1"/>
              </a:solidFill>
            </a:endParaRPr>
          </a:p>
        </p:txBody>
      </p:sp>
      <p:sp>
        <p:nvSpPr>
          <p:cNvPr id="3" name="TextBox 2">
            <a:extLst>
              <a:ext uri="{FF2B5EF4-FFF2-40B4-BE49-F238E27FC236}">
                <a16:creationId xmlns:a16="http://schemas.microsoft.com/office/drawing/2014/main" id="{F292EB99-41FF-4CD3-AA6E-5D1B27174045}"/>
              </a:ext>
            </a:extLst>
          </p:cNvPr>
          <p:cNvSpPr txBox="1"/>
          <p:nvPr/>
        </p:nvSpPr>
        <p:spPr>
          <a:xfrm>
            <a:off x="838200" y="1429887"/>
            <a:ext cx="7320730" cy="954107"/>
          </a:xfrm>
          <a:prstGeom prst="rect">
            <a:avLst/>
          </a:prstGeom>
          <a:noFill/>
        </p:spPr>
        <p:txBody>
          <a:bodyPr wrap="square" rtlCol="0">
            <a:spAutoFit/>
          </a:bodyPr>
          <a:lstStyle/>
          <a:p>
            <a:r>
              <a:rPr lang="en-US" sz="2800" b="1" dirty="0">
                <a:solidFill>
                  <a:schemeClr val="tx2">
                    <a:lumMod val="40000"/>
                    <a:lumOff val="60000"/>
                  </a:schemeClr>
                </a:solidFill>
              </a:rPr>
              <a:t>East Niles Community Services District </a:t>
            </a:r>
          </a:p>
          <a:p>
            <a:r>
              <a:rPr lang="en-US" sz="2800" b="1" dirty="0">
                <a:solidFill>
                  <a:schemeClr val="tx2">
                    <a:lumMod val="40000"/>
                    <a:lumOff val="60000"/>
                  </a:schemeClr>
                </a:solidFill>
              </a:rPr>
              <a:t>North Weedpatch Highway Consolidation</a:t>
            </a:r>
          </a:p>
        </p:txBody>
      </p:sp>
      <p:pic>
        <p:nvPicPr>
          <p:cNvPr id="8" name="Picture 7" descr="A picture containing sky, ground, outdoor, fence&#10;&#10;Description automatically generated">
            <a:extLst>
              <a:ext uri="{FF2B5EF4-FFF2-40B4-BE49-F238E27FC236}">
                <a16:creationId xmlns:a16="http://schemas.microsoft.com/office/drawing/2014/main" id="{A81209AD-46F0-484D-A159-2B1B4ED87A65}"/>
              </a:ext>
            </a:extLst>
          </p:cNvPr>
          <p:cNvPicPr>
            <a:picLocks noChangeAspect="1"/>
          </p:cNvPicPr>
          <p:nvPr/>
        </p:nvPicPr>
        <p:blipFill>
          <a:blip r:embed="rId2"/>
          <a:stretch>
            <a:fillRect/>
          </a:stretch>
        </p:blipFill>
        <p:spPr>
          <a:xfrm>
            <a:off x="8079739" y="1429886"/>
            <a:ext cx="3931920" cy="3761874"/>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D2DEC642-E5E2-4604-B84E-5A72913DC471}"/>
              </a:ext>
            </a:extLst>
          </p:cNvPr>
          <p:cNvSpPr txBox="1"/>
          <p:nvPr/>
        </p:nvSpPr>
        <p:spPr>
          <a:xfrm>
            <a:off x="8300720" y="5387888"/>
            <a:ext cx="3505200" cy="400110"/>
          </a:xfrm>
          <a:prstGeom prst="rect">
            <a:avLst/>
          </a:prstGeom>
          <a:noFill/>
        </p:spPr>
        <p:txBody>
          <a:bodyPr wrap="square" rtlCol="0">
            <a:spAutoFit/>
          </a:bodyPr>
          <a:lstStyle/>
          <a:p>
            <a:pPr algn="ctr"/>
            <a:r>
              <a:rPr lang="en-US" sz="2000" i="1" dirty="0"/>
              <a:t>1,2,3-TCP Wellhead Treatment</a:t>
            </a:r>
          </a:p>
        </p:txBody>
      </p:sp>
    </p:spTree>
    <p:extLst>
      <p:ext uri="{BB962C8B-B14F-4D97-AF65-F5344CB8AC3E}">
        <p14:creationId xmlns:p14="http://schemas.microsoft.com/office/powerpoint/2010/main" val="58829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DC70FAD-3156-4866-BEAB-F7CB1FB90B98}"/>
              </a:ext>
            </a:extLst>
          </p:cNvPr>
          <p:cNvSpPr txBox="1"/>
          <p:nvPr/>
        </p:nvSpPr>
        <p:spPr>
          <a:xfrm>
            <a:off x="618902" y="6189630"/>
            <a:ext cx="1485177" cy="369332"/>
          </a:xfrm>
          <a:prstGeom prst="rect">
            <a:avLst/>
          </a:prstGeom>
          <a:noFill/>
        </p:spPr>
        <p:txBody>
          <a:bodyPr wrap="square" rtlCol="0">
            <a:spAutoFit/>
          </a:bodyPr>
          <a:lstStyle/>
          <a:p>
            <a:r>
              <a:rPr lang="en-US" b="1" dirty="0">
                <a:solidFill>
                  <a:schemeClr val="tx1">
                    <a:lumMod val="50000"/>
                  </a:schemeClr>
                </a:solidFill>
                <a:latin typeface="+mn-lt"/>
              </a:rPr>
              <a:t>DRAFT</a:t>
            </a:r>
          </a:p>
        </p:txBody>
      </p:sp>
      <p:sp>
        <p:nvSpPr>
          <p:cNvPr id="11" name="Title 1">
            <a:extLst>
              <a:ext uri="{FF2B5EF4-FFF2-40B4-BE49-F238E27FC236}">
                <a16:creationId xmlns:a16="http://schemas.microsoft.com/office/drawing/2014/main" id="{53D9E7F2-24EA-419F-9609-E96AD1A35631}"/>
              </a:ext>
            </a:extLst>
          </p:cNvPr>
          <p:cNvSpPr>
            <a:spLocks noGrp="1"/>
          </p:cNvSpPr>
          <p:nvPr>
            <p:ph type="title"/>
          </p:nvPr>
        </p:nvSpPr>
        <p:spPr>
          <a:xfrm>
            <a:off x="838200" y="-73123"/>
            <a:ext cx="11163299" cy="1428162"/>
          </a:xfrm>
        </p:spPr>
        <p:txBody>
          <a:bodyPr>
            <a:normAutofit fontScale="90000"/>
          </a:bodyPr>
          <a:lstStyle/>
          <a:p>
            <a:r>
              <a:rPr lang="en-US" sz="4900" b="1" dirty="0"/>
              <a:t>Projected Water Budgets with GSP Projects</a:t>
            </a:r>
            <a:endParaRPr lang="en-US" sz="4000" dirty="0"/>
          </a:p>
        </p:txBody>
      </p:sp>
      <p:sp>
        <p:nvSpPr>
          <p:cNvPr id="12" name="Text Placeholder 2">
            <a:extLst>
              <a:ext uri="{FF2B5EF4-FFF2-40B4-BE49-F238E27FC236}">
                <a16:creationId xmlns:a16="http://schemas.microsoft.com/office/drawing/2014/main" id="{6305357A-4195-4CAC-A74B-F13DCB2C7629}"/>
              </a:ext>
            </a:extLst>
          </p:cNvPr>
          <p:cNvSpPr txBox="1">
            <a:spLocks/>
          </p:cNvSpPr>
          <p:nvPr/>
        </p:nvSpPr>
        <p:spPr>
          <a:xfrm>
            <a:off x="618903" y="1452880"/>
            <a:ext cx="4281292" cy="473674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endParaRPr lang="en-US" sz="2600" dirty="0"/>
          </a:p>
          <a:p>
            <a:pPr marL="457200" indent="-457200"/>
            <a:endParaRPr lang="en-US" sz="2600" dirty="0"/>
          </a:p>
        </p:txBody>
      </p:sp>
      <p:sp>
        <p:nvSpPr>
          <p:cNvPr id="9" name="Content Placeholder 18">
            <a:extLst>
              <a:ext uri="{FF2B5EF4-FFF2-40B4-BE49-F238E27FC236}">
                <a16:creationId xmlns:a16="http://schemas.microsoft.com/office/drawing/2014/main" id="{9A3E5DDE-C459-4D75-AB1E-D4D126B8159B}"/>
              </a:ext>
            </a:extLst>
          </p:cNvPr>
          <p:cNvSpPr txBox="1">
            <a:spLocks/>
          </p:cNvSpPr>
          <p:nvPr/>
        </p:nvSpPr>
        <p:spPr>
          <a:xfrm>
            <a:off x="8297333" y="1851378"/>
            <a:ext cx="3704165" cy="432364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Font typeface="Arial" panose="020B0604020202020204" pitchFamily="34" charset="0"/>
              <a:buNone/>
            </a:pPr>
            <a:r>
              <a:rPr lang="en-US" sz="3200" dirty="0"/>
              <a:t>GSP projects and address current and projected water budget deficits to achieve sustainable management.</a:t>
            </a:r>
          </a:p>
        </p:txBody>
      </p:sp>
      <p:pic>
        <p:nvPicPr>
          <p:cNvPr id="15" name="Picture 14">
            <a:extLst>
              <a:ext uri="{FF2B5EF4-FFF2-40B4-BE49-F238E27FC236}">
                <a16:creationId xmlns:a16="http://schemas.microsoft.com/office/drawing/2014/main" id="{AE08ED5B-F73B-4AC3-80E3-FC65FDC263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838199" y="1317785"/>
            <a:ext cx="7154990" cy="4871844"/>
          </a:xfrm>
          <a:prstGeom prst="rect">
            <a:avLst/>
          </a:prstGeom>
          <a:solidFill>
            <a:schemeClr val="tx1"/>
          </a:solidFill>
        </p:spPr>
      </p:pic>
    </p:spTree>
    <p:extLst>
      <p:ext uri="{BB962C8B-B14F-4D97-AF65-F5344CB8AC3E}">
        <p14:creationId xmlns:p14="http://schemas.microsoft.com/office/powerpoint/2010/main" val="4005267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8096D-1F8B-4073-814F-7B7E83DF4548}"/>
              </a:ext>
            </a:extLst>
          </p:cNvPr>
          <p:cNvSpPr>
            <a:spLocks noGrp="1"/>
          </p:cNvSpPr>
          <p:nvPr>
            <p:ph type="title"/>
          </p:nvPr>
        </p:nvSpPr>
        <p:spPr>
          <a:xfrm>
            <a:off x="838200" y="195262"/>
            <a:ext cx="10515600" cy="1325563"/>
          </a:xfrm>
        </p:spPr>
        <p:txBody>
          <a:bodyPr/>
          <a:lstStyle/>
          <a:p>
            <a:r>
              <a:rPr lang="en-US" dirty="0">
                <a:ln w="0"/>
                <a:solidFill>
                  <a:srgbClr val="FFFFCC"/>
                </a:solidFill>
                <a:effectLst>
                  <a:outerShdw blurRad="38100" dist="19050" dir="2700000" algn="tl" rotWithShape="0">
                    <a:schemeClr val="dk1">
                      <a:alpha val="40000"/>
                    </a:schemeClr>
                  </a:outerShdw>
                </a:effectLst>
              </a:rPr>
              <a:t>KRGSA GSP Organization</a:t>
            </a:r>
          </a:p>
        </p:txBody>
      </p:sp>
      <p:sp>
        <p:nvSpPr>
          <p:cNvPr id="8" name="Content Placeholder 7">
            <a:extLst>
              <a:ext uri="{FF2B5EF4-FFF2-40B4-BE49-F238E27FC236}">
                <a16:creationId xmlns:a16="http://schemas.microsoft.com/office/drawing/2014/main" id="{9647EDF4-F6CF-4F4E-AA2E-4BD80B194FC6}"/>
              </a:ext>
            </a:extLst>
          </p:cNvPr>
          <p:cNvSpPr>
            <a:spLocks noGrp="1"/>
          </p:cNvSpPr>
          <p:nvPr>
            <p:ph sz="half" idx="1"/>
          </p:nvPr>
        </p:nvSpPr>
        <p:spPr>
          <a:xfrm>
            <a:off x="995822" y="1520824"/>
            <a:ext cx="5608178" cy="4755797"/>
          </a:xfrm>
        </p:spPr>
        <p:txBody>
          <a:bodyPr>
            <a:normAutofit fontScale="92500" lnSpcReduction="20000"/>
          </a:bodyPr>
          <a:lstStyle/>
          <a:p>
            <a:pPr marL="0" indent="0">
              <a:buNone/>
            </a:pPr>
            <a:r>
              <a:rPr lang="en-US" sz="5400" dirty="0">
                <a:ln w="0"/>
                <a:solidFill>
                  <a:srgbClr val="FFFFCC"/>
                </a:solidFill>
                <a:effectLst>
                  <a:outerShdw blurRad="38100" dist="19050" dir="2700000" algn="tl" rotWithShape="0">
                    <a:schemeClr val="dk1">
                      <a:alpha val="40000"/>
                    </a:schemeClr>
                  </a:outerShdw>
                </a:effectLst>
              </a:rPr>
              <a:t>1</a:t>
            </a: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3500" dirty="0">
                <a:ln w="0"/>
                <a:solidFill>
                  <a:schemeClr val="tx1"/>
                </a:solidFill>
                <a:effectLst>
                  <a:outerShdw blurRad="38100" dist="19050" dir="2700000" algn="tl" rotWithShape="0">
                    <a:schemeClr val="dk1">
                      <a:alpha val="40000"/>
                    </a:schemeClr>
                  </a:outerShdw>
                </a:effectLst>
              </a:rPr>
              <a:t>Administrative Information</a:t>
            </a:r>
          </a:p>
          <a:p>
            <a:pPr marL="0" indent="0">
              <a:buNone/>
            </a:pPr>
            <a:r>
              <a:rPr lang="en-US" sz="5400" dirty="0">
                <a:ln w="0"/>
                <a:solidFill>
                  <a:srgbClr val="FFFFCC"/>
                </a:solidFill>
                <a:effectLst>
                  <a:outerShdw blurRad="38100" dist="19050" dir="2700000" algn="tl" rotWithShape="0">
                    <a:schemeClr val="dk1">
                      <a:alpha val="40000"/>
                    </a:schemeClr>
                  </a:outerShdw>
                </a:effectLst>
              </a:rPr>
              <a:t>2 </a:t>
            </a:r>
            <a:r>
              <a:rPr lang="en-US" sz="3500" dirty="0">
                <a:ln w="0"/>
                <a:solidFill>
                  <a:schemeClr val="tx1"/>
                </a:solidFill>
                <a:effectLst>
                  <a:outerShdw blurRad="38100" dist="19050" dir="2700000" algn="tl" rotWithShape="0">
                    <a:schemeClr val="dk1">
                      <a:alpha val="40000"/>
                    </a:schemeClr>
                  </a:outerShdw>
                </a:effectLst>
              </a:rPr>
              <a:t>Plan Area</a:t>
            </a:r>
          </a:p>
          <a:p>
            <a:pPr marL="0" indent="0" defTabSz="395288">
              <a:buNone/>
            </a:pPr>
            <a:r>
              <a:rPr lang="en-US" sz="5400" dirty="0">
                <a:ln w="0"/>
                <a:solidFill>
                  <a:srgbClr val="FFFFCC"/>
                </a:solidFill>
                <a:effectLst>
                  <a:outerShdw blurRad="38100" dist="19050" dir="2700000" algn="tl" rotWithShape="0">
                    <a:schemeClr val="dk1">
                      <a:alpha val="40000"/>
                    </a:schemeClr>
                  </a:outerShdw>
                </a:effectLst>
              </a:rPr>
              <a:t>3</a:t>
            </a: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3500" dirty="0">
                <a:ln w="0"/>
                <a:solidFill>
                  <a:schemeClr val="tx1"/>
                </a:solidFill>
                <a:effectLst>
                  <a:outerShdw blurRad="38100" dist="19050" dir="2700000" algn="tl" rotWithShape="0">
                    <a:schemeClr val="dk1">
                      <a:alpha val="40000"/>
                    </a:schemeClr>
                  </a:outerShdw>
                </a:effectLst>
              </a:rPr>
              <a:t>HCM/Groundwater 	Conditions</a:t>
            </a:r>
          </a:p>
          <a:p>
            <a:pPr marL="0" indent="0">
              <a:buNone/>
            </a:pPr>
            <a:r>
              <a:rPr lang="en-US" sz="5400" dirty="0">
                <a:ln w="0"/>
                <a:solidFill>
                  <a:srgbClr val="FFFFCC"/>
                </a:solidFill>
                <a:effectLst>
                  <a:outerShdw blurRad="38100" dist="19050" dir="2700000" algn="tl" rotWithShape="0">
                    <a:schemeClr val="dk1">
                      <a:alpha val="40000"/>
                    </a:schemeClr>
                  </a:outerShdw>
                </a:effectLst>
              </a:rPr>
              <a:t>4</a:t>
            </a: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3500" dirty="0">
                <a:ln w="0"/>
                <a:solidFill>
                  <a:schemeClr val="tx1"/>
                </a:solidFill>
                <a:effectLst>
                  <a:outerShdw blurRad="38100" dist="19050" dir="2700000" algn="tl" rotWithShape="0">
                    <a:schemeClr val="dk1">
                      <a:alpha val="40000"/>
                    </a:schemeClr>
                  </a:outerShdw>
                </a:effectLst>
              </a:rPr>
              <a:t>Water Budgets</a:t>
            </a:r>
          </a:p>
          <a:p>
            <a:pPr marL="0" indent="0">
              <a:buNone/>
              <a:tabLst>
                <a:tab pos="519113" algn="l"/>
              </a:tabLst>
            </a:pPr>
            <a:r>
              <a:rPr lang="en-US" sz="5400" dirty="0">
                <a:ln w="0"/>
                <a:solidFill>
                  <a:srgbClr val="FFFFCC"/>
                </a:solidFill>
                <a:effectLst>
                  <a:outerShdw blurRad="38100" dist="19050" dir="2700000" algn="tl" rotWithShape="0">
                    <a:schemeClr val="dk1">
                      <a:alpha val="40000"/>
                    </a:schemeClr>
                  </a:outerShdw>
                </a:effectLst>
              </a:rPr>
              <a:t>5</a:t>
            </a: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3500" dirty="0">
                <a:ln w="0"/>
                <a:solidFill>
                  <a:schemeClr val="tx1"/>
                </a:solidFill>
                <a:effectLst>
                  <a:outerShdw blurRad="38100" dist="19050" dir="2700000" algn="tl" rotWithShape="0">
                    <a:schemeClr val="dk1">
                      <a:alpha val="40000"/>
                    </a:schemeClr>
                  </a:outerShdw>
                </a:effectLst>
              </a:rPr>
              <a:t>Sustainable Management 	Criteria</a:t>
            </a:r>
          </a:p>
          <a:p>
            <a:pPr marL="0" indent="0">
              <a:buNone/>
              <a:tabLst>
                <a:tab pos="519113" algn="l"/>
              </a:tabLst>
            </a:pPr>
            <a:r>
              <a:rPr lang="en-US" sz="6000" dirty="0">
                <a:ln w="0"/>
                <a:solidFill>
                  <a:srgbClr val="FFFFCC"/>
                </a:solidFill>
                <a:effectLst>
                  <a:outerShdw blurRad="38100" dist="19050" dir="2700000" algn="tl" rotWithShape="0">
                    <a:schemeClr val="dk1">
                      <a:alpha val="40000"/>
                    </a:schemeClr>
                  </a:outerShdw>
                </a:effectLst>
              </a:rPr>
              <a:t>6 </a:t>
            </a:r>
            <a:r>
              <a:rPr lang="en-US" sz="3600" dirty="0">
                <a:ln w="0"/>
                <a:solidFill>
                  <a:schemeClr val="tx1"/>
                </a:solidFill>
                <a:effectLst>
                  <a:outerShdw blurRad="38100" dist="19050" dir="2700000" algn="tl" rotWithShape="0">
                    <a:schemeClr val="dk1">
                      <a:alpha val="40000"/>
                    </a:schemeClr>
                  </a:outerShdw>
                </a:effectLst>
              </a:rPr>
              <a:t>Monitoring Networks</a:t>
            </a:r>
          </a:p>
          <a:p>
            <a:pPr marL="0" indent="0">
              <a:buNone/>
              <a:tabLst>
                <a:tab pos="519113" algn="l"/>
              </a:tabLst>
            </a:pPr>
            <a:endParaRPr lang="en-US" sz="3500" dirty="0">
              <a:ln w="0"/>
              <a:solidFill>
                <a:schemeClr val="tx1"/>
              </a:solidFill>
              <a:effectLst>
                <a:outerShdw blurRad="38100" dist="19050" dir="2700000" algn="tl" rotWithShape="0">
                  <a:schemeClr val="dk1">
                    <a:alpha val="40000"/>
                  </a:schemeClr>
                </a:outerShdw>
              </a:effectLst>
            </a:endParaRPr>
          </a:p>
          <a:p>
            <a:pPr marL="0" indent="0">
              <a:buNone/>
            </a:pPr>
            <a:endParaRPr lang="en-US" sz="3500" dirty="0">
              <a:ln w="0"/>
              <a:solidFill>
                <a:schemeClr val="tx1"/>
              </a:solidFill>
              <a:effectLst>
                <a:outerShdw blurRad="38100" dist="19050" dir="2700000" algn="tl" rotWithShape="0">
                  <a:schemeClr val="dk1">
                    <a:alpha val="40000"/>
                  </a:schemeClr>
                </a:outerShdw>
              </a:effectLst>
            </a:endParaRPr>
          </a:p>
          <a:p>
            <a:pPr marL="0" indent="0">
              <a:buNone/>
            </a:pPr>
            <a:endParaRPr lang="en-US" dirty="0"/>
          </a:p>
        </p:txBody>
      </p:sp>
      <p:sp>
        <p:nvSpPr>
          <p:cNvPr id="9" name="Content Placeholder 8">
            <a:extLst>
              <a:ext uri="{FF2B5EF4-FFF2-40B4-BE49-F238E27FC236}">
                <a16:creationId xmlns:a16="http://schemas.microsoft.com/office/drawing/2014/main" id="{65B28C9F-A10C-4A9F-9A38-9E3943C29D80}"/>
              </a:ext>
            </a:extLst>
          </p:cNvPr>
          <p:cNvSpPr>
            <a:spLocks noGrp="1"/>
          </p:cNvSpPr>
          <p:nvPr>
            <p:ph sz="half" idx="2"/>
          </p:nvPr>
        </p:nvSpPr>
        <p:spPr>
          <a:xfrm>
            <a:off x="6810022" y="3505200"/>
            <a:ext cx="4772378" cy="2613378"/>
          </a:xfrm>
        </p:spPr>
        <p:txBody>
          <a:bodyPr>
            <a:normAutofit fontScale="92500" lnSpcReduction="20000"/>
          </a:bodyPr>
          <a:lstStyle/>
          <a:p>
            <a:pPr marL="0" indent="0" defTabSz="519113">
              <a:buNone/>
            </a:pPr>
            <a:r>
              <a:rPr lang="en-US" sz="5400" dirty="0">
                <a:ln w="0"/>
                <a:solidFill>
                  <a:srgbClr val="FFFFCC"/>
                </a:solidFill>
                <a:effectLst>
                  <a:outerShdw blurRad="38100" dist="19050" dir="2700000" algn="tl" rotWithShape="0">
                    <a:schemeClr val="dk1">
                      <a:alpha val="40000"/>
                    </a:schemeClr>
                  </a:outerShdw>
                </a:effectLst>
              </a:rPr>
              <a:t>7 </a:t>
            </a:r>
            <a:r>
              <a:rPr lang="en-US" sz="3200" dirty="0">
                <a:ln w="0"/>
                <a:solidFill>
                  <a:schemeClr val="tx1"/>
                </a:solidFill>
                <a:effectLst>
                  <a:outerShdw blurRad="38100" dist="19050" dir="2700000" algn="tl" rotWithShape="0">
                    <a:schemeClr val="dk1">
                      <a:alpha val="40000"/>
                    </a:schemeClr>
                  </a:outerShdw>
                </a:effectLst>
              </a:rPr>
              <a:t>Projects and Management 	Actions</a:t>
            </a:r>
          </a:p>
          <a:p>
            <a:pPr marL="0" indent="0">
              <a:buNone/>
            </a:pPr>
            <a:r>
              <a:rPr lang="en-US" sz="5400" dirty="0">
                <a:ln w="0"/>
                <a:solidFill>
                  <a:srgbClr val="FFFFCC"/>
                </a:solidFill>
                <a:effectLst>
                  <a:outerShdw blurRad="38100" dist="19050" dir="2700000" algn="tl" rotWithShape="0">
                    <a:schemeClr val="dk1">
                      <a:alpha val="40000"/>
                    </a:schemeClr>
                  </a:outerShdw>
                </a:effectLst>
              </a:rPr>
              <a:t>8</a:t>
            </a: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3200" dirty="0">
                <a:ln w="0"/>
                <a:solidFill>
                  <a:schemeClr val="tx1"/>
                </a:solidFill>
                <a:effectLst>
                  <a:outerShdw blurRad="38100" dist="19050" dir="2700000" algn="tl" rotWithShape="0">
                    <a:schemeClr val="dk1">
                      <a:alpha val="40000"/>
                    </a:schemeClr>
                  </a:outerShdw>
                </a:effectLst>
              </a:rPr>
              <a:t>Implementation Plan</a:t>
            </a:r>
          </a:p>
          <a:p>
            <a:pPr marL="0" indent="0">
              <a:buNone/>
              <a:tabLst>
                <a:tab pos="463550" algn="l"/>
              </a:tabLst>
            </a:pPr>
            <a:r>
              <a:rPr lang="en-US" sz="5400" dirty="0">
                <a:ln w="0"/>
                <a:solidFill>
                  <a:srgbClr val="FFFFCC"/>
                </a:solidFill>
                <a:effectLst>
                  <a:outerShdw blurRad="38100" dist="19050" dir="2700000" algn="tl" rotWithShape="0">
                    <a:schemeClr val="dk1">
                      <a:alpha val="40000"/>
                    </a:schemeClr>
                  </a:outerShdw>
                </a:effectLst>
              </a:rPr>
              <a:t>9</a:t>
            </a: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3200" dirty="0">
                <a:ln w="0"/>
                <a:solidFill>
                  <a:schemeClr val="tx1"/>
                </a:solidFill>
                <a:effectLst>
                  <a:outerShdw blurRad="38100" dist="19050" dir="2700000" algn="tl" rotWithShape="0">
                    <a:schemeClr val="dk1">
                      <a:alpha val="40000"/>
                    </a:schemeClr>
                  </a:outerShdw>
                </a:effectLst>
              </a:rPr>
              <a:t>References and Technical 	Studies</a:t>
            </a:r>
          </a:p>
        </p:txBody>
      </p:sp>
      <p:pic>
        <p:nvPicPr>
          <p:cNvPr id="10" name="Picture 9">
            <a:extLst>
              <a:ext uri="{FF2B5EF4-FFF2-40B4-BE49-F238E27FC236}">
                <a16:creationId xmlns:a16="http://schemas.microsoft.com/office/drawing/2014/main" id="{4FCEAA89-FCB1-48D4-B9B3-DE17150D3594}"/>
              </a:ext>
            </a:extLst>
          </p:cNvPr>
          <p:cNvPicPr>
            <a:picLocks noChangeAspect="1"/>
          </p:cNvPicPr>
          <p:nvPr/>
        </p:nvPicPr>
        <p:blipFill>
          <a:blip r:embed="rId2"/>
          <a:stretch>
            <a:fillRect/>
          </a:stretch>
        </p:blipFill>
        <p:spPr>
          <a:xfrm>
            <a:off x="8577778" y="104951"/>
            <a:ext cx="2776022" cy="3324049"/>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02E57F22-FE40-442E-B3C4-FFF2DF70BFBE}"/>
              </a:ext>
            </a:extLst>
          </p:cNvPr>
          <p:cNvSpPr txBox="1"/>
          <p:nvPr/>
        </p:nvSpPr>
        <p:spPr>
          <a:xfrm>
            <a:off x="618902" y="6189630"/>
            <a:ext cx="1485177" cy="369332"/>
          </a:xfrm>
          <a:prstGeom prst="rect">
            <a:avLst/>
          </a:prstGeom>
          <a:noFill/>
        </p:spPr>
        <p:txBody>
          <a:bodyPr wrap="square" rtlCol="0">
            <a:spAutoFit/>
          </a:bodyPr>
          <a:lstStyle/>
          <a:p>
            <a:r>
              <a:rPr lang="en-US" b="1" dirty="0">
                <a:solidFill>
                  <a:schemeClr val="tx1">
                    <a:lumMod val="50000"/>
                  </a:schemeClr>
                </a:solidFill>
                <a:latin typeface="+mn-lt"/>
              </a:rPr>
              <a:t>DRAFT</a:t>
            </a:r>
          </a:p>
        </p:txBody>
      </p:sp>
    </p:spTree>
    <p:extLst>
      <p:ext uri="{BB962C8B-B14F-4D97-AF65-F5344CB8AC3E}">
        <p14:creationId xmlns:p14="http://schemas.microsoft.com/office/powerpoint/2010/main" val="2541485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6C6282-7A1B-43C5-9C46-FE83C6C9EB85}"/>
              </a:ext>
            </a:extLst>
          </p:cNvPr>
          <p:cNvSpPr>
            <a:spLocks noGrp="1"/>
          </p:cNvSpPr>
          <p:nvPr>
            <p:ph type="title"/>
          </p:nvPr>
        </p:nvSpPr>
        <p:spPr>
          <a:xfrm>
            <a:off x="838200" y="111710"/>
            <a:ext cx="10515600" cy="1325563"/>
          </a:xfrm>
        </p:spPr>
        <p:txBody>
          <a:bodyPr>
            <a:normAutofit fontScale="90000"/>
          </a:bodyPr>
          <a:lstStyle/>
          <a:p>
            <a:r>
              <a:rPr lang="en-US" dirty="0"/>
              <a:t>Management Actions – KRGSA Policies</a:t>
            </a:r>
          </a:p>
        </p:txBody>
      </p:sp>
      <p:sp>
        <p:nvSpPr>
          <p:cNvPr id="10" name="TextBox 9">
            <a:extLst>
              <a:ext uri="{FF2B5EF4-FFF2-40B4-BE49-F238E27FC236}">
                <a16:creationId xmlns:a16="http://schemas.microsoft.com/office/drawing/2014/main" id="{ADD20332-4042-4D72-8BCB-CE4229ADE315}"/>
              </a:ext>
            </a:extLst>
          </p:cNvPr>
          <p:cNvSpPr txBox="1"/>
          <p:nvPr/>
        </p:nvSpPr>
        <p:spPr>
          <a:xfrm>
            <a:off x="618902" y="6189630"/>
            <a:ext cx="1485177" cy="369332"/>
          </a:xfrm>
          <a:prstGeom prst="rect">
            <a:avLst/>
          </a:prstGeom>
          <a:noFill/>
        </p:spPr>
        <p:txBody>
          <a:bodyPr wrap="square" rtlCol="0">
            <a:spAutoFit/>
          </a:bodyPr>
          <a:lstStyle/>
          <a:p>
            <a:r>
              <a:rPr lang="en-US" b="1" dirty="0">
                <a:solidFill>
                  <a:schemeClr val="tx1">
                    <a:lumMod val="50000"/>
                  </a:schemeClr>
                </a:solidFill>
                <a:latin typeface="+mn-lt"/>
              </a:rPr>
              <a:t>DRAFT</a:t>
            </a:r>
          </a:p>
        </p:txBody>
      </p:sp>
      <p:sp>
        <p:nvSpPr>
          <p:cNvPr id="8" name="Text Placeholder 2">
            <a:extLst>
              <a:ext uri="{FF2B5EF4-FFF2-40B4-BE49-F238E27FC236}">
                <a16:creationId xmlns:a16="http://schemas.microsoft.com/office/drawing/2014/main" id="{C0B4B6A2-C3D7-4078-BF22-F3E39A8F4878}"/>
              </a:ext>
            </a:extLst>
          </p:cNvPr>
          <p:cNvSpPr txBox="1">
            <a:spLocks/>
          </p:cNvSpPr>
          <p:nvPr/>
        </p:nvSpPr>
        <p:spPr>
          <a:xfrm>
            <a:off x="618902" y="1437273"/>
            <a:ext cx="10218431" cy="459543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dirty="0">
                <a:solidFill>
                  <a:schemeClr val="tx1"/>
                </a:solidFill>
              </a:rPr>
              <a:t>5-Step Action Plan if Minimum Thresholds are exceeded</a:t>
            </a:r>
          </a:p>
          <a:p>
            <a:pPr marL="457200" indent="-457200"/>
            <a:r>
              <a:rPr lang="en-US" dirty="0">
                <a:solidFill>
                  <a:schemeClr val="tx1"/>
                </a:solidFill>
              </a:rPr>
              <a:t>Optimize Conjunctive Use in the KRGSA</a:t>
            </a:r>
          </a:p>
          <a:p>
            <a:pPr marL="457200" indent="-457200"/>
            <a:r>
              <a:rPr lang="en-US" dirty="0">
                <a:solidFill>
                  <a:schemeClr val="tx1"/>
                </a:solidFill>
              </a:rPr>
              <a:t>Implement a Well Metering Program</a:t>
            </a:r>
          </a:p>
          <a:p>
            <a:pPr marL="457200" indent="-457200"/>
            <a:r>
              <a:rPr lang="en-US" dirty="0">
                <a:solidFill>
                  <a:schemeClr val="tx1"/>
                </a:solidFill>
              </a:rPr>
              <a:t>Implement a groundwater extractions Program</a:t>
            </a:r>
          </a:p>
          <a:p>
            <a:pPr marL="457200" indent="-457200"/>
            <a:r>
              <a:rPr lang="en-US" dirty="0">
                <a:solidFill>
                  <a:schemeClr val="tx1"/>
                </a:solidFill>
              </a:rPr>
              <a:t>Support CA Delta Conveyance to Preserve Imported Supplies</a:t>
            </a:r>
          </a:p>
          <a:p>
            <a:pPr marL="457200" indent="-457200"/>
            <a:r>
              <a:rPr lang="en-US" dirty="0">
                <a:solidFill>
                  <a:schemeClr val="tx1"/>
                </a:solidFill>
              </a:rPr>
              <a:t>Incorporate Climate Change Adaptation Strategies </a:t>
            </a:r>
          </a:p>
          <a:p>
            <a:pPr marL="457200" indent="-457200"/>
            <a:r>
              <a:rPr lang="en-US" dirty="0">
                <a:solidFill>
                  <a:schemeClr val="tx1"/>
                </a:solidFill>
              </a:rPr>
              <a:t>Support Sustainable Groundwater Supplies for KRGSA DACs </a:t>
            </a:r>
          </a:p>
          <a:p>
            <a:pPr marL="457200" indent="-457200"/>
            <a:r>
              <a:rPr lang="en-US" dirty="0">
                <a:solidFill>
                  <a:schemeClr val="tx1"/>
                </a:solidFill>
              </a:rPr>
              <a:t>Improve Groundwater Monitoring Program</a:t>
            </a:r>
          </a:p>
          <a:p>
            <a:pPr marL="457200" indent="-457200"/>
            <a:r>
              <a:rPr lang="en-US" dirty="0">
                <a:solidFill>
                  <a:schemeClr val="tx1"/>
                </a:solidFill>
              </a:rPr>
              <a:t>Incorporate a Policy of Adaptive Management in the GSP Process</a:t>
            </a:r>
          </a:p>
          <a:p>
            <a:pPr marL="0" indent="0">
              <a:buNone/>
            </a:pPr>
            <a:endParaRPr lang="en-US" dirty="0">
              <a:solidFill>
                <a:schemeClr val="tx1"/>
              </a:solidFill>
            </a:endParaRPr>
          </a:p>
          <a:p>
            <a:pPr marL="457200" indent="-457200"/>
            <a:endParaRPr lang="en-US" sz="2600" dirty="0">
              <a:solidFill>
                <a:schemeClr val="tx1"/>
              </a:solidFill>
            </a:endParaRPr>
          </a:p>
        </p:txBody>
      </p:sp>
    </p:spTree>
    <p:extLst>
      <p:ext uri="{BB962C8B-B14F-4D97-AF65-F5344CB8AC3E}">
        <p14:creationId xmlns:p14="http://schemas.microsoft.com/office/powerpoint/2010/main" val="1460497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6C6282-7A1B-43C5-9C46-FE83C6C9EB85}"/>
              </a:ext>
            </a:extLst>
          </p:cNvPr>
          <p:cNvSpPr>
            <a:spLocks noGrp="1"/>
          </p:cNvSpPr>
          <p:nvPr>
            <p:ph type="title"/>
          </p:nvPr>
        </p:nvSpPr>
        <p:spPr>
          <a:xfrm>
            <a:off x="838200" y="111710"/>
            <a:ext cx="10515600" cy="1325563"/>
          </a:xfrm>
        </p:spPr>
        <p:txBody>
          <a:bodyPr>
            <a:noAutofit/>
          </a:bodyPr>
          <a:lstStyle/>
          <a:p>
            <a:r>
              <a:rPr lang="en-US" sz="4400" dirty="0"/>
              <a:t>Additional Changes/Additions to Draft GSP</a:t>
            </a:r>
            <a:br>
              <a:rPr lang="en-US" sz="4400" dirty="0"/>
            </a:br>
            <a:r>
              <a:rPr lang="en-US" sz="4400" dirty="0"/>
              <a:t>New Lands Added</a:t>
            </a:r>
          </a:p>
        </p:txBody>
      </p:sp>
      <p:sp>
        <p:nvSpPr>
          <p:cNvPr id="10" name="TextBox 9">
            <a:extLst>
              <a:ext uri="{FF2B5EF4-FFF2-40B4-BE49-F238E27FC236}">
                <a16:creationId xmlns:a16="http://schemas.microsoft.com/office/drawing/2014/main" id="{ADD20332-4042-4D72-8BCB-CE4229ADE315}"/>
              </a:ext>
            </a:extLst>
          </p:cNvPr>
          <p:cNvSpPr txBox="1"/>
          <p:nvPr/>
        </p:nvSpPr>
        <p:spPr>
          <a:xfrm>
            <a:off x="618902" y="6189630"/>
            <a:ext cx="1485177" cy="369332"/>
          </a:xfrm>
          <a:prstGeom prst="rect">
            <a:avLst/>
          </a:prstGeom>
          <a:noFill/>
        </p:spPr>
        <p:txBody>
          <a:bodyPr wrap="square" rtlCol="0">
            <a:spAutoFit/>
          </a:bodyPr>
          <a:lstStyle/>
          <a:p>
            <a:r>
              <a:rPr lang="en-US" b="1" dirty="0">
                <a:solidFill>
                  <a:schemeClr val="tx1">
                    <a:lumMod val="50000"/>
                  </a:schemeClr>
                </a:solidFill>
                <a:latin typeface="+mn-lt"/>
              </a:rPr>
              <a:t>DRAFT</a:t>
            </a:r>
          </a:p>
        </p:txBody>
      </p:sp>
      <p:sp>
        <p:nvSpPr>
          <p:cNvPr id="8" name="Text Placeholder 2">
            <a:extLst>
              <a:ext uri="{FF2B5EF4-FFF2-40B4-BE49-F238E27FC236}">
                <a16:creationId xmlns:a16="http://schemas.microsoft.com/office/drawing/2014/main" id="{C0B4B6A2-C3D7-4078-BF22-F3E39A8F4878}"/>
              </a:ext>
            </a:extLst>
          </p:cNvPr>
          <p:cNvSpPr txBox="1">
            <a:spLocks/>
          </p:cNvSpPr>
          <p:nvPr/>
        </p:nvSpPr>
        <p:spPr>
          <a:xfrm>
            <a:off x="618903" y="1437273"/>
            <a:ext cx="4960006" cy="459543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dirty="0">
                <a:solidFill>
                  <a:schemeClr val="tx1"/>
                </a:solidFill>
              </a:rPr>
              <a:t>Agricultural lands in southwest </a:t>
            </a:r>
          </a:p>
          <a:p>
            <a:pPr marL="457200" indent="-457200"/>
            <a:r>
              <a:rPr lang="en-US" dirty="0">
                <a:solidFill>
                  <a:schemeClr val="tx1"/>
                </a:solidFill>
              </a:rPr>
              <a:t>Urban/Mixed land uses in southeast </a:t>
            </a:r>
          </a:p>
          <a:p>
            <a:pPr marL="457200" indent="-457200"/>
            <a:r>
              <a:rPr lang="en-US" dirty="0">
                <a:solidFill>
                  <a:schemeClr val="tx1"/>
                </a:solidFill>
              </a:rPr>
              <a:t>Total 1,847 acres (less than 1% of previous Plan Area)</a:t>
            </a:r>
          </a:p>
          <a:p>
            <a:pPr marL="457200" indent="-457200"/>
            <a:r>
              <a:rPr lang="en-US" dirty="0">
                <a:solidFill>
                  <a:schemeClr val="tx1"/>
                </a:solidFill>
              </a:rPr>
              <a:t>Eastern lands already in water budget; small water use in southwest (1,300 – 2,500 AFY)</a:t>
            </a:r>
          </a:p>
          <a:p>
            <a:pPr marL="457200" indent="-457200"/>
            <a:r>
              <a:rPr lang="en-US" dirty="0">
                <a:solidFill>
                  <a:schemeClr val="tx1"/>
                </a:solidFill>
              </a:rPr>
              <a:t>New Appendix K of the GSP </a:t>
            </a:r>
          </a:p>
          <a:p>
            <a:pPr marL="457200" indent="-457200"/>
            <a:endParaRPr lang="en-US" dirty="0">
              <a:solidFill>
                <a:schemeClr val="tx1"/>
              </a:solidFill>
            </a:endParaRPr>
          </a:p>
          <a:p>
            <a:pPr marL="457200" indent="-457200"/>
            <a:endParaRPr lang="en-US" dirty="0">
              <a:solidFill>
                <a:schemeClr val="tx1"/>
              </a:solidFill>
            </a:endParaRPr>
          </a:p>
          <a:p>
            <a:pPr marL="457200" indent="-457200"/>
            <a:endParaRPr lang="en-US" dirty="0">
              <a:solidFill>
                <a:schemeClr val="tx1"/>
              </a:solidFill>
            </a:endParaRPr>
          </a:p>
          <a:p>
            <a:pPr marL="457200" indent="-457200"/>
            <a:endParaRPr lang="en-US" dirty="0">
              <a:solidFill>
                <a:schemeClr val="tx1"/>
              </a:solidFill>
            </a:endParaRPr>
          </a:p>
          <a:p>
            <a:pPr marL="0" indent="0">
              <a:buNone/>
            </a:pPr>
            <a:endParaRPr lang="en-US" dirty="0">
              <a:solidFill>
                <a:schemeClr val="tx1"/>
              </a:solidFill>
            </a:endParaRPr>
          </a:p>
          <a:p>
            <a:pPr marL="457200" indent="-457200"/>
            <a:endParaRPr lang="en-US" sz="2600" dirty="0">
              <a:solidFill>
                <a:schemeClr val="tx1"/>
              </a:solidFill>
            </a:endParaRPr>
          </a:p>
        </p:txBody>
      </p:sp>
      <p:pic>
        <p:nvPicPr>
          <p:cNvPr id="3" name="Picture 2" descr="A close up of a map&#10;&#10;Description automatically generated">
            <a:extLst>
              <a:ext uri="{FF2B5EF4-FFF2-40B4-BE49-F238E27FC236}">
                <a16:creationId xmlns:a16="http://schemas.microsoft.com/office/drawing/2014/main" id="{0B699869-2FD2-482D-9F04-233316CA4949}"/>
              </a:ext>
            </a:extLst>
          </p:cNvPr>
          <p:cNvPicPr>
            <a:picLocks noChangeAspect="1"/>
          </p:cNvPicPr>
          <p:nvPr/>
        </p:nvPicPr>
        <p:blipFill>
          <a:blip r:embed="rId2"/>
          <a:stretch>
            <a:fillRect/>
          </a:stretch>
        </p:blipFill>
        <p:spPr>
          <a:xfrm>
            <a:off x="5750362" y="1158240"/>
            <a:ext cx="6289238" cy="5031390"/>
          </a:xfrm>
          <a:prstGeom prst="rect">
            <a:avLst/>
          </a:prstGeom>
        </p:spPr>
      </p:pic>
      <p:sp>
        <p:nvSpPr>
          <p:cNvPr id="4" name="TextBox 3">
            <a:extLst>
              <a:ext uri="{FF2B5EF4-FFF2-40B4-BE49-F238E27FC236}">
                <a16:creationId xmlns:a16="http://schemas.microsoft.com/office/drawing/2014/main" id="{E6E4F9F8-03D7-4D7A-BAE8-CCBF68E41A30}"/>
              </a:ext>
            </a:extLst>
          </p:cNvPr>
          <p:cNvSpPr txBox="1"/>
          <p:nvPr/>
        </p:nvSpPr>
        <p:spPr>
          <a:xfrm>
            <a:off x="5750362" y="5467657"/>
            <a:ext cx="1981200" cy="646331"/>
          </a:xfrm>
          <a:prstGeom prst="rect">
            <a:avLst/>
          </a:prstGeom>
          <a:noFill/>
        </p:spPr>
        <p:txBody>
          <a:bodyPr wrap="square" rtlCol="0">
            <a:spAutoFit/>
          </a:bodyPr>
          <a:lstStyle/>
          <a:p>
            <a:pPr algn="ctr"/>
            <a:r>
              <a:rPr lang="en-US" b="1" dirty="0">
                <a:solidFill>
                  <a:srgbClr val="C00000"/>
                </a:solidFill>
              </a:rPr>
              <a:t>Agricultural Lands in southwest</a:t>
            </a:r>
          </a:p>
        </p:txBody>
      </p:sp>
      <p:cxnSp>
        <p:nvCxnSpPr>
          <p:cNvPr id="6" name="Straight Arrow Connector 5">
            <a:extLst>
              <a:ext uri="{FF2B5EF4-FFF2-40B4-BE49-F238E27FC236}">
                <a16:creationId xmlns:a16="http://schemas.microsoft.com/office/drawing/2014/main" id="{5B768A35-9456-4B94-8C92-08B7A9CE2EE3}"/>
              </a:ext>
            </a:extLst>
          </p:cNvPr>
          <p:cNvCxnSpPr>
            <a:cxnSpLocks/>
            <a:stCxn id="4" idx="0"/>
          </p:cNvCxnSpPr>
          <p:nvPr/>
        </p:nvCxnSpPr>
        <p:spPr>
          <a:xfrm flipV="1">
            <a:off x="6740962" y="4500880"/>
            <a:ext cx="160972" cy="96677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11B47F8-C44F-4673-96AE-614A6B468855}"/>
              </a:ext>
            </a:extLst>
          </p:cNvPr>
          <p:cNvCxnSpPr>
            <a:cxnSpLocks/>
            <a:stCxn id="4" idx="0"/>
          </p:cNvCxnSpPr>
          <p:nvPr/>
        </p:nvCxnSpPr>
        <p:spPr>
          <a:xfrm flipV="1">
            <a:off x="6740962" y="4886960"/>
            <a:ext cx="819147" cy="58069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7DF0330-0BDE-4C05-A0F7-B70BA4C219FF}"/>
              </a:ext>
            </a:extLst>
          </p:cNvPr>
          <p:cNvSpPr txBox="1"/>
          <p:nvPr/>
        </p:nvSpPr>
        <p:spPr>
          <a:xfrm>
            <a:off x="10108560" y="3044548"/>
            <a:ext cx="1981199" cy="646331"/>
          </a:xfrm>
          <a:prstGeom prst="rect">
            <a:avLst/>
          </a:prstGeom>
          <a:noFill/>
        </p:spPr>
        <p:txBody>
          <a:bodyPr wrap="square" rtlCol="0">
            <a:spAutoFit/>
          </a:bodyPr>
          <a:lstStyle/>
          <a:p>
            <a:pPr algn="ctr"/>
            <a:r>
              <a:rPr lang="en-US" b="1" dirty="0">
                <a:solidFill>
                  <a:srgbClr val="C00000"/>
                </a:solidFill>
              </a:rPr>
              <a:t>Residential/ Mixed Use in east</a:t>
            </a:r>
          </a:p>
        </p:txBody>
      </p:sp>
      <p:cxnSp>
        <p:nvCxnSpPr>
          <p:cNvPr id="15" name="Straight Arrow Connector 14">
            <a:extLst>
              <a:ext uri="{FF2B5EF4-FFF2-40B4-BE49-F238E27FC236}">
                <a16:creationId xmlns:a16="http://schemas.microsoft.com/office/drawing/2014/main" id="{D56906F1-A25F-427A-AF9F-B1745519B01C}"/>
              </a:ext>
            </a:extLst>
          </p:cNvPr>
          <p:cNvCxnSpPr>
            <a:cxnSpLocks/>
            <a:stCxn id="14" idx="2"/>
          </p:cNvCxnSpPr>
          <p:nvPr/>
        </p:nvCxnSpPr>
        <p:spPr>
          <a:xfrm flipH="1">
            <a:off x="10194280" y="3690879"/>
            <a:ext cx="904880" cy="38067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9277F61-3B86-496B-AA49-227692B8B72B}"/>
              </a:ext>
            </a:extLst>
          </p:cNvPr>
          <p:cNvCxnSpPr>
            <a:cxnSpLocks/>
          </p:cNvCxnSpPr>
          <p:nvPr/>
        </p:nvCxnSpPr>
        <p:spPr>
          <a:xfrm flipH="1">
            <a:off x="10219358" y="3690879"/>
            <a:ext cx="904881" cy="84803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130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6C6282-7A1B-43C5-9C46-FE83C6C9EB85}"/>
              </a:ext>
            </a:extLst>
          </p:cNvPr>
          <p:cNvSpPr>
            <a:spLocks noGrp="1"/>
          </p:cNvSpPr>
          <p:nvPr>
            <p:ph type="title"/>
          </p:nvPr>
        </p:nvSpPr>
        <p:spPr>
          <a:xfrm>
            <a:off x="838200" y="111710"/>
            <a:ext cx="10515600" cy="1325563"/>
          </a:xfrm>
        </p:spPr>
        <p:txBody>
          <a:bodyPr>
            <a:normAutofit/>
          </a:bodyPr>
          <a:lstStyle/>
          <a:p>
            <a:r>
              <a:rPr lang="en-US" dirty="0"/>
              <a:t>Public Comments on the Draft GSP</a:t>
            </a:r>
          </a:p>
        </p:txBody>
      </p:sp>
      <p:sp>
        <p:nvSpPr>
          <p:cNvPr id="10" name="TextBox 9">
            <a:extLst>
              <a:ext uri="{FF2B5EF4-FFF2-40B4-BE49-F238E27FC236}">
                <a16:creationId xmlns:a16="http://schemas.microsoft.com/office/drawing/2014/main" id="{ADD20332-4042-4D72-8BCB-CE4229ADE315}"/>
              </a:ext>
            </a:extLst>
          </p:cNvPr>
          <p:cNvSpPr txBox="1"/>
          <p:nvPr/>
        </p:nvSpPr>
        <p:spPr>
          <a:xfrm>
            <a:off x="618902" y="6189630"/>
            <a:ext cx="1485177" cy="369332"/>
          </a:xfrm>
          <a:prstGeom prst="rect">
            <a:avLst/>
          </a:prstGeom>
          <a:noFill/>
        </p:spPr>
        <p:txBody>
          <a:bodyPr wrap="square" rtlCol="0">
            <a:spAutoFit/>
          </a:bodyPr>
          <a:lstStyle/>
          <a:p>
            <a:r>
              <a:rPr lang="en-US" b="1" dirty="0">
                <a:solidFill>
                  <a:schemeClr val="tx1">
                    <a:lumMod val="50000"/>
                  </a:schemeClr>
                </a:solidFill>
                <a:latin typeface="+mn-lt"/>
              </a:rPr>
              <a:t>DRAFT</a:t>
            </a:r>
          </a:p>
        </p:txBody>
      </p:sp>
      <p:sp>
        <p:nvSpPr>
          <p:cNvPr id="8" name="Text Placeholder 2">
            <a:extLst>
              <a:ext uri="{FF2B5EF4-FFF2-40B4-BE49-F238E27FC236}">
                <a16:creationId xmlns:a16="http://schemas.microsoft.com/office/drawing/2014/main" id="{C0B4B6A2-C3D7-4078-BF22-F3E39A8F4878}"/>
              </a:ext>
            </a:extLst>
          </p:cNvPr>
          <p:cNvSpPr txBox="1">
            <a:spLocks/>
          </p:cNvSpPr>
          <p:nvPr/>
        </p:nvSpPr>
        <p:spPr>
          <a:xfrm>
            <a:off x="618902" y="1437273"/>
            <a:ext cx="10973023" cy="475235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dirty="0">
                <a:solidFill>
                  <a:schemeClr val="tx1"/>
                </a:solidFill>
              </a:rPr>
              <a:t>Chevron NA – meeting  2-14-19; email comments 8-5-19; 10-24-19</a:t>
            </a:r>
          </a:p>
          <a:p>
            <a:pPr marL="914400" lvl="1" indent="-457200"/>
            <a:r>
              <a:rPr lang="en-US" u="sng" dirty="0">
                <a:solidFill>
                  <a:schemeClr val="tx2">
                    <a:lumMod val="40000"/>
                    <a:lumOff val="60000"/>
                  </a:schemeClr>
                </a:solidFill>
              </a:rPr>
              <a:t>Response</a:t>
            </a:r>
            <a:r>
              <a:rPr lang="en-US" dirty="0">
                <a:solidFill>
                  <a:schemeClr val="tx1"/>
                </a:solidFill>
              </a:rPr>
              <a:t>: All comments discussed and incorporated</a:t>
            </a:r>
          </a:p>
          <a:p>
            <a:pPr marL="457200" indent="-457200"/>
            <a:r>
              <a:rPr lang="en-US" dirty="0">
                <a:solidFill>
                  <a:schemeClr val="tx1"/>
                </a:solidFill>
              </a:rPr>
              <a:t> Leadership Counsel letter 7-10-19; letter 11-26-19</a:t>
            </a:r>
          </a:p>
          <a:p>
            <a:pPr marL="914400" lvl="1" indent="-457200"/>
            <a:r>
              <a:rPr lang="en-US" u="sng" dirty="0">
                <a:solidFill>
                  <a:schemeClr val="tx2">
                    <a:lumMod val="40000"/>
                    <a:lumOff val="60000"/>
                  </a:schemeClr>
                </a:solidFill>
              </a:rPr>
              <a:t>Response</a:t>
            </a:r>
            <a:r>
              <a:rPr lang="en-US" dirty="0">
                <a:solidFill>
                  <a:schemeClr val="tx1"/>
                </a:solidFill>
              </a:rPr>
              <a:t>: Letter from KRGSA 8-13-19</a:t>
            </a:r>
          </a:p>
          <a:p>
            <a:pPr marL="914400" lvl="1" indent="-457200"/>
            <a:r>
              <a:rPr lang="en-US" u="sng" dirty="0">
                <a:solidFill>
                  <a:schemeClr val="tx2">
                    <a:lumMod val="40000"/>
                    <a:lumOff val="60000"/>
                  </a:schemeClr>
                </a:solidFill>
              </a:rPr>
              <a:t>Response</a:t>
            </a:r>
            <a:r>
              <a:rPr lang="en-US" dirty="0">
                <a:solidFill>
                  <a:schemeClr val="tx1"/>
                </a:solidFill>
              </a:rPr>
              <a:t>: Reviewed comments; clarifications to GSP, as applicable</a:t>
            </a:r>
          </a:p>
          <a:p>
            <a:pPr marL="457200" indent="-457200"/>
            <a:r>
              <a:rPr lang="en-US" dirty="0">
                <a:solidFill>
                  <a:schemeClr val="tx1"/>
                </a:solidFill>
              </a:rPr>
              <a:t>California Department of Fish and Wildlife</a:t>
            </a:r>
          </a:p>
          <a:p>
            <a:pPr marL="914400" lvl="1" indent="-457200"/>
            <a:r>
              <a:rPr lang="en-US" u="sng" dirty="0">
                <a:solidFill>
                  <a:schemeClr val="tx2">
                    <a:lumMod val="40000"/>
                    <a:lumOff val="60000"/>
                  </a:schemeClr>
                </a:solidFill>
              </a:rPr>
              <a:t>Response</a:t>
            </a:r>
            <a:r>
              <a:rPr lang="en-US" dirty="0">
                <a:solidFill>
                  <a:schemeClr val="tx1"/>
                </a:solidFill>
              </a:rPr>
              <a:t>: Reviewed comments; clarifications to GSP, as applicable</a:t>
            </a:r>
          </a:p>
          <a:p>
            <a:pPr marL="457200" indent="-457200"/>
            <a:r>
              <a:rPr lang="en-US" dirty="0">
                <a:solidFill>
                  <a:schemeClr val="tx1"/>
                </a:solidFill>
              </a:rPr>
              <a:t>City of Los Angeles</a:t>
            </a:r>
          </a:p>
          <a:p>
            <a:pPr marL="914400" lvl="1" indent="-457200"/>
            <a:r>
              <a:rPr lang="en-US" u="sng" dirty="0">
                <a:solidFill>
                  <a:schemeClr val="tx2">
                    <a:lumMod val="40000"/>
                    <a:lumOff val="60000"/>
                  </a:schemeClr>
                </a:solidFill>
              </a:rPr>
              <a:t>Response</a:t>
            </a:r>
            <a:r>
              <a:rPr lang="en-US" u="sng" dirty="0">
                <a:solidFill>
                  <a:schemeClr val="tx1"/>
                </a:solidFill>
              </a:rPr>
              <a:t>:</a:t>
            </a:r>
            <a:r>
              <a:rPr lang="en-US" dirty="0">
                <a:solidFill>
                  <a:schemeClr val="tx1"/>
                </a:solidFill>
              </a:rPr>
              <a:t> Revised recycled water amounts on Table 2-1 (revised to 11,321 AFY)</a:t>
            </a:r>
          </a:p>
          <a:p>
            <a:pPr marL="914400" lvl="1" indent="-457200"/>
            <a:r>
              <a:rPr lang="en-US" u="sng" dirty="0">
                <a:solidFill>
                  <a:schemeClr val="tx2">
                    <a:lumMod val="40000"/>
                    <a:lumOff val="60000"/>
                  </a:schemeClr>
                </a:solidFill>
              </a:rPr>
              <a:t>Response</a:t>
            </a:r>
            <a:r>
              <a:rPr lang="en-US" dirty="0">
                <a:solidFill>
                  <a:schemeClr val="tx1"/>
                </a:solidFill>
              </a:rPr>
              <a:t>: Modified discharge provided from February through September </a:t>
            </a:r>
          </a:p>
          <a:p>
            <a:pPr marL="914400" lvl="1" indent="-457200"/>
            <a:r>
              <a:rPr lang="en-US" u="sng" dirty="0">
                <a:solidFill>
                  <a:schemeClr val="tx2">
                    <a:lumMod val="40000"/>
                    <a:lumOff val="60000"/>
                  </a:schemeClr>
                </a:solidFill>
              </a:rPr>
              <a:t>Response</a:t>
            </a:r>
            <a:r>
              <a:rPr lang="en-US" dirty="0">
                <a:solidFill>
                  <a:schemeClr val="tx1"/>
                </a:solidFill>
              </a:rPr>
              <a:t>: Provide notifications regarding any future GSA actions</a:t>
            </a:r>
          </a:p>
          <a:p>
            <a:pPr marL="914400" lvl="1" indent="-457200"/>
            <a:endParaRPr lang="en-US" dirty="0">
              <a:solidFill>
                <a:schemeClr val="tx1"/>
              </a:solidFill>
            </a:endParaRPr>
          </a:p>
          <a:p>
            <a:pPr marL="457200" indent="-457200"/>
            <a:endParaRPr lang="en-US" dirty="0">
              <a:solidFill>
                <a:schemeClr val="tx1"/>
              </a:solidFill>
            </a:endParaRPr>
          </a:p>
          <a:p>
            <a:pPr marL="0" indent="0">
              <a:buNone/>
            </a:pPr>
            <a:endParaRPr lang="en-US" dirty="0">
              <a:solidFill>
                <a:schemeClr val="tx1"/>
              </a:solidFill>
            </a:endParaRPr>
          </a:p>
          <a:p>
            <a:pPr marL="457200" indent="-457200"/>
            <a:endParaRPr lang="en-US" sz="2600" dirty="0">
              <a:solidFill>
                <a:schemeClr val="tx1"/>
              </a:solidFill>
            </a:endParaRPr>
          </a:p>
        </p:txBody>
      </p:sp>
    </p:spTree>
    <p:extLst>
      <p:ext uri="{BB962C8B-B14F-4D97-AF65-F5344CB8AC3E}">
        <p14:creationId xmlns:p14="http://schemas.microsoft.com/office/powerpoint/2010/main" val="1415121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500"/>
                                        <p:tgtEl>
                                          <p:spTgt spid="8">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animEffect transition="in" filter="fade">
                                      <p:cBhvr>
                                        <p:cTn id="18" dur="500"/>
                                        <p:tgtEl>
                                          <p:spTgt spid="8">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500"/>
                                        <p:tgtEl>
                                          <p:spTgt spid="8">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xEl>
                                              <p:pRg st="5" end="5"/>
                                            </p:txEl>
                                          </p:spTgt>
                                        </p:tgtEl>
                                        <p:attrNameLst>
                                          <p:attrName>style.visibility</p:attrName>
                                        </p:attrNameLst>
                                      </p:cBhvr>
                                      <p:to>
                                        <p:strVal val="visible"/>
                                      </p:to>
                                    </p:set>
                                    <p:animEffect transition="in" filter="fade">
                                      <p:cBhvr>
                                        <p:cTn id="26" dur="500"/>
                                        <p:tgtEl>
                                          <p:spTgt spid="8">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animEffect transition="in" filter="fade">
                                      <p:cBhvr>
                                        <p:cTn id="29" dur="500"/>
                                        <p:tgtEl>
                                          <p:spTgt spid="8">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
                                            <p:txEl>
                                              <p:pRg st="7" end="7"/>
                                            </p:txEl>
                                          </p:spTgt>
                                        </p:tgtEl>
                                        <p:attrNameLst>
                                          <p:attrName>style.visibility</p:attrName>
                                        </p:attrNameLst>
                                      </p:cBhvr>
                                      <p:to>
                                        <p:strVal val="visible"/>
                                      </p:to>
                                    </p:set>
                                    <p:animEffect transition="in" filter="fade">
                                      <p:cBhvr>
                                        <p:cTn id="34" dur="500"/>
                                        <p:tgtEl>
                                          <p:spTgt spid="8">
                                            <p:txEl>
                                              <p:pRg st="7" end="7"/>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8">
                                            <p:txEl>
                                              <p:pRg st="8" end="8"/>
                                            </p:txEl>
                                          </p:spTgt>
                                        </p:tgtEl>
                                        <p:attrNameLst>
                                          <p:attrName>style.visibility</p:attrName>
                                        </p:attrNameLst>
                                      </p:cBhvr>
                                      <p:to>
                                        <p:strVal val="visible"/>
                                      </p:to>
                                    </p:set>
                                    <p:animEffect transition="in" filter="fade">
                                      <p:cBhvr>
                                        <p:cTn id="37" dur="500"/>
                                        <p:tgtEl>
                                          <p:spTgt spid="8">
                                            <p:txEl>
                                              <p:pRg st="8" end="8"/>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8">
                                            <p:txEl>
                                              <p:pRg st="9" end="9"/>
                                            </p:txEl>
                                          </p:spTgt>
                                        </p:tgtEl>
                                        <p:attrNameLst>
                                          <p:attrName>style.visibility</p:attrName>
                                        </p:attrNameLst>
                                      </p:cBhvr>
                                      <p:to>
                                        <p:strVal val="visible"/>
                                      </p:to>
                                    </p:set>
                                    <p:animEffect transition="in" filter="fade">
                                      <p:cBhvr>
                                        <p:cTn id="40" dur="500"/>
                                        <p:tgtEl>
                                          <p:spTgt spid="8">
                                            <p:txEl>
                                              <p:pRg st="9" end="9"/>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8">
                                            <p:txEl>
                                              <p:pRg st="10" end="10"/>
                                            </p:txEl>
                                          </p:spTgt>
                                        </p:tgtEl>
                                        <p:attrNameLst>
                                          <p:attrName>style.visibility</p:attrName>
                                        </p:attrNameLst>
                                      </p:cBhvr>
                                      <p:to>
                                        <p:strVal val="visible"/>
                                      </p:to>
                                    </p:set>
                                    <p:animEffect transition="in" filter="fade">
                                      <p:cBhvr>
                                        <p:cTn id="43"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6C6282-7A1B-43C5-9C46-FE83C6C9EB85}"/>
              </a:ext>
            </a:extLst>
          </p:cNvPr>
          <p:cNvSpPr>
            <a:spLocks noGrp="1"/>
          </p:cNvSpPr>
          <p:nvPr>
            <p:ph type="title"/>
          </p:nvPr>
        </p:nvSpPr>
        <p:spPr/>
        <p:txBody>
          <a:bodyPr>
            <a:noAutofit/>
          </a:bodyPr>
          <a:lstStyle/>
          <a:p>
            <a:r>
              <a:rPr lang="en-US" sz="4000" dirty="0"/>
              <a:t>Public Comments</a:t>
            </a:r>
            <a:br>
              <a:rPr lang="en-US" sz="4000" dirty="0"/>
            </a:br>
            <a:r>
              <a:rPr lang="en-US" sz="4000" dirty="0"/>
              <a:t>Leadership Counsel for Justice &amp; Accountability</a:t>
            </a:r>
          </a:p>
        </p:txBody>
      </p:sp>
      <p:sp>
        <p:nvSpPr>
          <p:cNvPr id="2" name="Content Placeholder 1">
            <a:extLst>
              <a:ext uri="{FF2B5EF4-FFF2-40B4-BE49-F238E27FC236}">
                <a16:creationId xmlns:a16="http://schemas.microsoft.com/office/drawing/2014/main" id="{32588487-7E83-486C-AD50-A7465B8FAFBE}"/>
              </a:ext>
            </a:extLst>
          </p:cNvPr>
          <p:cNvSpPr>
            <a:spLocks noGrp="1"/>
          </p:cNvSpPr>
          <p:nvPr>
            <p:ph idx="1"/>
          </p:nvPr>
        </p:nvSpPr>
        <p:spPr>
          <a:xfrm>
            <a:off x="1120000" y="1914209"/>
            <a:ext cx="10453098" cy="4498942"/>
          </a:xfrm>
        </p:spPr>
        <p:txBody>
          <a:bodyPr>
            <a:normAutofit fontScale="92500" lnSpcReduction="10000"/>
          </a:bodyPr>
          <a:lstStyle/>
          <a:p>
            <a:r>
              <a:rPr lang="en-US" dirty="0"/>
              <a:t>23-page letter of perceived deficiencies/un-met requirements</a:t>
            </a:r>
          </a:p>
          <a:p>
            <a:r>
              <a:rPr lang="en-US" dirty="0"/>
              <a:t>Numerous Comments Claim non-engagement of Small Water Systems and DACs</a:t>
            </a:r>
          </a:p>
          <a:p>
            <a:pPr lvl="1"/>
            <a:r>
              <a:rPr lang="en-US" dirty="0">
                <a:solidFill>
                  <a:schemeClr val="tx2">
                    <a:lumMod val="40000"/>
                    <a:lumOff val="60000"/>
                  </a:schemeClr>
                </a:solidFill>
              </a:rPr>
              <a:t>Response: </a:t>
            </a:r>
            <a:r>
              <a:rPr lang="en-US" dirty="0">
                <a:solidFill>
                  <a:schemeClr val="tx1"/>
                </a:solidFill>
              </a:rPr>
              <a:t>1st meeting with Small Water Suppliers July 2017; numerous outreach meetings and 2 Open Houses; ongoing relationships between GSA members and Small Water Systems; GSP projects and management actions target DACS; Adjusted MTs based on Small Systems input; many other activities</a:t>
            </a:r>
          </a:p>
          <a:p>
            <a:pPr lvl="1"/>
            <a:r>
              <a:rPr lang="en-US" dirty="0">
                <a:solidFill>
                  <a:schemeClr val="tx2">
                    <a:lumMod val="40000"/>
                    <a:lumOff val="60000"/>
                  </a:schemeClr>
                </a:solidFill>
              </a:rPr>
              <a:t>Response: </a:t>
            </a:r>
            <a:r>
              <a:rPr lang="en-US" dirty="0">
                <a:solidFill>
                  <a:schemeClr val="tx1"/>
                </a:solidFill>
              </a:rPr>
              <a:t>Lamont PUD joined the KRGSA after the Draft GSP was prepared; edits and adjusted MTs based on their input; may add Lamont PUD MW to GSP program</a:t>
            </a:r>
          </a:p>
          <a:p>
            <a:r>
              <a:rPr lang="en-US" dirty="0"/>
              <a:t>Attached technical analysis on 3 issues (responses on following slides):</a:t>
            </a:r>
          </a:p>
          <a:p>
            <a:pPr lvl="1"/>
            <a:r>
              <a:rPr lang="en-US" dirty="0"/>
              <a:t>Water Budget Checkbook and Future Water Budget Hydrology</a:t>
            </a:r>
          </a:p>
          <a:p>
            <a:pPr lvl="1"/>
            <a:r>
              <a:rPr lang="en-US" dirty="0"/>
              <a:t>Water Quality</a:t>
            </a:r>
          </a:p>
          <a:p>
            <a:pPr lvl="1"/>
            <a:r>
              <a:rPr lang="en-US" dirty="0"/>
              <a:t>Dry Well Analysis</a:t>
            </a:r>
          </a:p>
        </p:txBody>
      </p:sp>
      <p:sp>
        <p:nvSpPr>
          <p:cNvPr id="10" name="TextBox 9">
            <a:extLst>
              <a:ext uri="{FF2B5EF4-FFF2-40B4-BE49-F238E27FC236}">
                <a16:creationId xmlns:a16="http://schemas.microsoft.com/office/drawing/2014/main" id="{ADD20332-4042-4D72-8BCB-CE4229ADE315}"/>
              </a:ext>
            </a:extLst>
          </p:cNvPr>
          <p:cNvSpPr txBox="1"/>
          <p:nvPr/>
        </p:nvSpPr>
        <p:spPr>
          <a:xfrm>
            <a:off x="618902" y="6189630"/>
            <a:ext cx="1485177" cy="369332"/>
          </a:xfrm>
          <a:prstGeom prst="rect">
            <a:avLst/>
          </a:prstGeom>
          <a:noFill/>
        </p:spPr>
        <p:txBody>
          <a:bodyPr wrap="square" rtlCol="0">
            <a:spAutoFit/>
          </a:bodyPr>
          <a:lstStyle/>
          <a:p>
            <a:r>
              <a:rPr lang="en-US" b="1" dirty="0">
                <a:solidFill>
                  <a:schemeClr val="tx1">
                    <a:lumMod val="50000"/>
                  </a:schemeClr>
                </a:solidFill>
                <a:latin typeface="+mn-lt"/>
              </a:rPr>
              <a:t>DRAFT</a:t>
            </a:r>
          </a:p>
        </p:txBody>
      </p:sp>
    </p:spTree>
    <p:extLst>
      <p:ext uri="{BB962C8B-B14F-4D97-AF65-F5344CB8AC3E}">
        <p14:creationId xmlns:p14="http://schemas.microsoft.com/office/powerpoint/2010/main" val="340990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500"/>
                                        <p:tgtEl>
                                          <p:spTgt spid="2">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fade">
                                      <p:cBhvr>
                                        <p:cTn id="26" dur="500"/>
                                        <p:tgtEl>
                                          <p:spTgt spid="2">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fade">
                                      <p:cBhvr>
                                        <p:cTn id="29" dur="500"/>
                                        <p:tgtEl>
                                          <p:spTgt spid="2">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fade">
                                      <p:cBhvr>
                                        <p:cTn id="3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6C6282-7A1B-43C5-9C46-FE83C6C9EB85}"/>
              </a:ext>
            </a:extLst>
          </p:cNvPr>
          <p:cNvSpPr>
            <a:spLocks noGrp="1"/>
          </p:cNvSpPr>
          <p:nvPr>
            <p:ph type="title"/>
          </p:nvPr>
        </p:nvSpPr>
        <p:spPr/>
        <p:txBody>
          <a:bodyPr>
            <a:noAutofit/>
          </a:bodyPr>
          <a:lstStyle/>
          <a:p>
            <a:r>
              <a:rPr lang="en-US" sz="4000" dirty="0"/>
              <a:t>Response to Public Comments – Water Budget </a:t>
            </a:r>
            <a:br>
              <a:rPr lang="en-US" sz="4000" dirty="0"/>
            </a:br>
            <a:r>
              <a:rPr lang="en-US" sz="4000" dirty="0"/>
              <a:t>Leadership Counsel for Justice &amp; Accountability</a:t>
            </a:r>
          </a:p>
        </p:txBody>
      </p:sp>
      <p:sp>
        <p:nvSpPr>
          <p:cNvPr id="2" name="Content Placeholder 1">
            <a:extLst>
              <a:ext uri="{FF2B5EF4-FFF2-40B4-BE49-F238E27FC236}">
                <a16:creationId xmlns:a16="http://schemas.microsoft.com/office/drawing/2014/main" id="{32588487-7E83-486C-AD50-A7465B8FAFBE}"/>
              </a:ext>
            </a:extLst>
          </p:cNvPr>
          <p:cNvSpPr>
            <a:spLocks noGrp="1"/>
          </p:cNvSpPr>
          <p:nvPr>
            <p:ph idx="1"/>
          </p:nvPr>
        </p:nvSpPr>
        <p:spPr/>
        <p:txBody>
          <a:bodyPr>
            <a:normAutofit fontScale="92500" lnSpcReduction="10000"/>
          </a:bodyPr>
          <a:lstStyle/>
          <a:p>
            <a:r>
              <a:rPr lang="en-US" dirty="0"/>
              <a:t>Comment: Checkbook doesn’t account for subsurface outflows that could impact recharged water</a:t>
            </a:r>
          </a:p>
          <a:p>
            <a:r>
              <a:rPr lang="en-US" dirty="0">
                <a:solidFill>
                  <a:schemeClr val="tx2">
                    <a:lumMod val="40000"/>
                    <a:lumOff val="60000"/>
                  </a:schemeClr>
                </a:solidFill>
              </a:rPr>
              <a:t>Response: </a:t>
            </a:r>
            <a:r>
              <a:rPr lang="en-US" dirty="0"/>
              <a:t>Model analysis </a:t>
            </a:r>
            <a:r>
              <a:rPr lang="en-US" u="sng" dirty="0"/>
              <a:t>does</a:t>
            </a:r>
            <a:r>
              <a:rPr lang="en-US" dirty="0"/>
              <a:t> account for subsurface outflows</a:t>
            </a:r>
          </a:p>
          <a:p>
            <a:pPr lvl="1"/>
            <a:r>
              <a:rPr lang="en-US" dirty="0"/>
              <a:t>Recharge used to maintain water levels; seasonal recovery with local wells (not all water is banked long-term)</a:t>
            </a:r>
          </a:p>
          <a:p>
            <a:pPr lvl="1"/>
            <a:r>
              <a:rPr lang="en-US" dirty="0"/>
              <a:t>Conditions are dynamic and will change over time</a:t>
            </a:r>
          </a:p>
          <a:p>
            <a:pPr lvl="1"/>
            <a:r>
              <a:rPr lang="en-US" dirty="0"/>
              <a:t>Water budget components and MTs/MOs monitored </a:t>
            </a:r>
          </a:p>
          <a:p>
            <a:r>
              <a:rPr lang="en-US" dirty="0"/>
              <a:t>Comment: Projected Water Budget hydrology not variable</a:t>
            </a:r>
          </a:p>
          <a:p>
            <a:r>
              <a:rPr lang="en-US" dirty="0">
                <a:solidFill>
                  <a:schemeClr val="tx2">
                    <a:lumMod val="40000"/>
                    <a:lumOff val="60000"/>
                  </a:schemeClr>
                </a:solidFill>
              </a:rPr>
              <a:t>Response:</a:t>
            </a:r>
            <a:r>
              <a:rPr lang="en-US" dirty="0"/>
              <a:t> Contains both the wettest year and driest year in the 50-year period and period of largest water level fluctuations in most areas</a:t>
            </a:r>
          </a:p>
          <a:p>
            <a:pPr lvl="1"/>
            <a:r>
              <a:rPr lang="en-US" dirty="0"/>
              <a:t>Compares to rainfall and streamflow over a 50-year period </a:t>
            </a:r>
          </a:p>
          <a:p>
            <a:pPr lvl="1"/>
            <a:r>
              <a:rPr lang="en-US" dirty="0"/>
              <a:t>Explained in detail in the model documentation (Attachment 1)</a:t>
            </a:r>
          </a:p>
        </p:txBody>
      </p:sp>
      <p:sp>
        <p:nvSpPr>
          <p:cNvPr id="10" name="TextBox 9">
            <a:extLst>
              <a:ext uri="{FF2B5EF4-FFF2-40B4-BE49-F238E27FC236}">
                <a16:creationId xmlns:a16="http://schemas.microsoft.com/office/drawing/2014/main" id="{ADD20332-4042-4D72-8BCB-CE4229ADE315}"/>
              </a:ext>
            </a:extLst>
          </p:cNvPr>
          <p:cNvSpPr txBox="1"/>
          <p:nvPr/>
        </p:nvSpPr>
        <p:spPr>
          <a:xfrm>
            <a:off x="618902" y="6189630"/>
            <a:ext cx="1485177" cy="369332"/>
          </a:xfrm>
          <a:prstGeom prst="rect">
            <a:avLst/>
          </a:prstGeom>
          <a:noFill/>
        </p:spPr>
        <p:txBody>
          <a:bodyPr wrap="square" rtlCol="0">
            <a:spAutoFit/>
          </a:bodyPr>
          <a:lstStyle/>
          <a:p>
            <a:r>
              <a:rPr lang="en-US" b="1" dirty="0">
                <a:solidFill>
                  <a:schemeClr val="tx1">
                    <a:lumMod val="50000"/>
                  </a:schemeClr>
                </a:solidFill>
                <a:latin typeface="+mn-lt"/>
              </a:rPr>
              <a:t>DRAFT</a:t>
            </a:r>
          </a:p>
        </p:txBody>
      </p:sp>
      <p:sp>
        <p:nvSpPr>
          <p:cNvPr id="8" name="Text Placeholder 2">
            <a:extLst>
              <a:ext uri="{FF2B5EF4-FFF2-40B4-BE49-F238E27FC236}">
                <a16:creationId xmlns:a16="http://schemas.microsoft.com/office/drawing/2014/main" id="{C0B4B6A2-C3D7-4078-BF22-F3E39A8F4878}"/>
              </a:ext>
            </a:extLst>
          </p:cNvPr>
          <p:cNvSpPr txBox="1">
            <a:spLocks/>
          </p:cNvSpPr>
          <p:nvPr/>
        </p:nvSpPr>
        <p:spPr>
          <a:xfrm>
            <a:off x="618902" y="1437273"/>
            <a:ext cx="10218431" cy="459543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endParaRPr lang="en-US" dirty="0">
              <a:solidFill>
                <a:schemeClr val="tx1"/>
              </a:solidFill>
            </a:endParaRPr>
          </a:p>
          <a:p>
            <a:pPr marL="457200" indent="-457200"/>
            <a:endParaRPr lang="en-US" dirty="0">
              <a:solidFill>
                <a:schemeClr val="tx1"/>
              </a:solidFill>
            </a:endParaRPr>
          </a:p>
          <a:p>
            <a:pPr marL="0" indent="0">
              <a:buNone/>
            </a:pPr>
            <a:endParaRPr lang="en-US" dirty="0">
              <a:solidFill>
                <a:schemeClr val="tx1"/>
              </a:solidFill>
            </a:endParaRPr>
          </a:p>
          <a:p>
            <a:pPr marL="457200" indent="-457200"/>
            <a:endParaRPr lang="en-US" sz="2600" dirty="0">
              <a:solidFill>
                <a:schemeClr val="tx1"/>
              </a:solidFill>
            </a:endParaRPr>
          </a:p>
        </p:txBody>
      </p:sp>
    </p:spTree>
    <p:extLst>
      <p:ext uri="{BB962C8B-B14F-4D97-AF65-F5344CB8AC3E}">
        <p14:creationId xmlns:p14="http://schemas.microsoft.com/office/powerpoint/2010/main" val="305838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500"/>
                                        <p:tgtEl>
                                          <p:spTgt spid="2">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fade">
                                      <p:cBhvr>
                                        <p:cTn id="16" dur="500"/>
                                        <p:tgtEl>
                                          <p:spTgt spid="2">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animEffect transition="in" filter="fade">
                                      <p:cBhvr>
                                        <p:cTn id="21" dur="500"/>
                                        <p:tgtEl>
                                          <p:spTgt spid="2">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7" end="7"/>
                                            </p:txEl>
                                          </p:spTgt>
                                        </p:tgtEl>
                                        <p:attrNameLst>
                                          <p:attrName>style.visibility</p:attrName>
                                        </p:attrNameLst>
                                      </p:cBhvr>
                                      <p:to>
                                        <p:strVal val="visible"/>
                                      </p:to>
                                    </p:set>
                                    <p:animEffect transition="in" filter="fade">
                                      <p:cBhvr>
                                        <p:cTn id="24" dur="500"/>
                                        <p:tgtEl>
                                          <p:spTgt spid="2">
                                            <p:txEl>
                                              <p:pRg st="7" end="7"/>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fade">
                                      <p:cBhvr>
                                        <p:cTn id="2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6C6282-7A1B-43C5-9C46-FE83C6C9EB85}"/>
              </a:ext>
            </a:extLst>
          </p:cNvPr>
          <p:cNvSpPr>
            <a:spLocks noGrp="1"/>
          </p:cNvSpPr>
          <p:nvPr>
            <p:ph type="title"/>
          </p:nvPr>
        </p:nvSpPr>
        <p:spPr/>
        <p:txBody>
          <a:bodyPr>
            <a:noAutofit/>
          </a:bodyPr>
          <a:lstStyle/>
          <a:p>
            <a:r>
              <a:rPr lang="en-US" sz="4000" dirty="0"/>
              <a:t>Response to Public Comments – Water Quality </a:t>
            </a:r>
            <a:br>
              <a:rPr lang="en-US" sz="4000" dirty="0"/>
            </a:br>
            <a:r>
              <a:rPr lang="en-US" sz="4000" dirty="0"/>
              <a:t>Leadership Counsel for Justice &amp; Accountability</a:t>
            </a:r>
          </a:p>
        </p:txBody>
      </p:sp>
      <p:sp>
        <p:nvSpPr>
          <p:cNvPr id="2" name="Content Placeholder 1">
            <a:extLst>
              <a:ext uri="{FF2B5EF4-FFF2-40B4-BE49-F238E27FC236}">
                <a16:creationId xmlns:a16="http://schemas.microsoft.com/office/drawing/2014/main" id="{32588487-7E83-486C-AD50-A7465B8FAFBE}"/>
              </a:ext>
            </a:extLst>
          </p:cNvPr>
          <p:cNvSpPr>
            <a:spLocks noGrp="1"/>
          </p:cNvSpPr>
          <p:nvPr>
            <p:ph idx="1"/>
          </p:nvPr>
        </p:nvSpPr>
        <p:spPr/>
        <p:txBody>
          <a:bodyPr>
            <a:normAutofit fontScale="92500"/>
          </a:bodyPr>
          <a:lstStyle/>
          <a:p>
            <a:r>
              <a:rPr lang="en-US" dirty="0"/>
              <a:t>Comment: TDS, nitrates and arsenic are actively managed and programs are described adequately (</a:t>
            </a:r>
            <a:r>
              <a:rPr lang="en-US" dirty="0">
                <a:solidFill>
                  <a:schemeClr val="tx2">
                    <a:lumMod val="40000"/>
                    <a:lumOff val="60000"/>
                  </a:schemeClr>
                </a:solidFill>
              </a:rPr>
              <a:t>no response required</a:t>
            </a:r>
            <a:r>
              <a:rPr lang="en-US" dirty="0"/>
              <a:t>)</a:t>
            </a:r>
          </a:p>
          <a:p>
            <a:r>
              <a:rPr lang="en-US" dirty="0"/>
              <a:t>Comment: Includes suggestions for Annual Report (</a:t>
            </a:r>
            <a:r>
              <a:rPr lang="en-US" dirty="0">
                <a:solidFill>
                  <a:schemeClr val="tx2">
                    <a:lumMod val="40000"/>
                    <a:lumOff val="60000"/>
                  </a:schemeClr>
                </a:solidFill>
              </a:rPr>
              <a:t>noted</a:t>
            </a:r>
            <a:r>
              <a:rPr lang="en-US" dirty="0"/>
              <a:t>)</a:t>
            </a:r>
          </a:p>
          <a:p>
            <a:r>
              <a:rPr lang="en-US" dirty="0"/>
              <a:t>Comment: Pesticides not detected above MCLs (</a:t>
            </a:r>
            <a:r>
              <a:rPr lang="en-US" dirty="0">
                <a:solidFill>
                  <a:schemeClr val="tx2">
                    <a:lumMod val="40000"/>
                    <a:lumOff val="60000"/>
                  </a:schemeClr>
                </a:solidFill>
              </a:rPr>
              <a:t>no response required</a:t>
            </a:r>
            <a:r>
              <a:rPr lang="en-US" dirty="0"/>
              <a:t>)</a:t>
            </a:r>
          </a:p>
          <a:p>
            <a:r>
              <a:rPr lang="en-US" dirty="0"/>
              <a:t>Comment: Suggest clarifying language on local management (</a:t>
            </a:r>
            <a:r>
              <a:rPr lang="en-US" dirty="0">
                <a:solidFill>
                  <a:schemeClr val="tx2">
                    <a:lumMod val="40000"/>
                    <a:lumOff val="60000"/>
                  </a:schemeClr>
                </a:solidFill>
              </a:rPr>
              <a:t>considered</a:t>
            </a:r>
            <a:r>
              <a:rPr lang="en-US" dirty="0"/>
              <a:t>)</a:t>
            </a:r>
          </a:p>
          <a:p>
            <a:r>
              <a:rPr lang="en-US" dirty="0"/>
              <a:t>Comment: Questions on sources and impacts to wells (</a:t>
            </a:r>
            <a:r>
              <a:rPr lang="en-US" dirty="0">
                <a:solidFill>
                  <a:schemeClr val="tx2">
                    <a:lumMod val="40000"/>
                    <a:lumOff val="60000"/>
                  </a:schemeClr>
                </a:solidFill>
              </a:rPr>
              <a:t>response – management actions and monitoring program will address these issues</a:t>
            </a:r>
            <a:r>
              <a:rPr lang="en-US" dirty="0"/>
              <a:t>)</a:t>
            </a:r>
          </a:p>
          <a:p>
            <a:r>
              <a:rPr lang="en-US" dirty="0"/>
              <a:t>Comment: Provide additional information on 1,2,3-TCP (</a:t>
            </a:r>
            <a:r>
              <a:rPr lang="en-US" dirty="0">
                <a:solidFill>
                  <a:schemeClr val="tx2">
                    <a:lumMod val="40000"/>
                    <a:lumOff val="60000"/>
                  </a:schemeClr>
                </a:solidFill>
              </a:rPr>
              <a:t>response – noted in GSP that the KRGSA will be analyzing TCP water quality data</a:t>
            </a:r>
            <a:r>
              <a:rPr lang="en-US" dirty="0"/>
              <a:t>)</a:t>
            </a:r>
          </a:p>
          <a:p>
            <a:pPr lvl="1"/>
            <a:endParaRPr lang="en-US" dirty="0"/>
          </a:p>
        </p:txBody>
      </p:sp>
      <p:sp>
        <p:nvSpPr>
          <p:cNvPr id="10" name="TextBox 9">
            <a:extLst>
              <a:ext uri="{FF2B5EF4-FFF2-40B4-BE49-F238E27FC236}">
                <a16:creationId xmlns:a16="http://schemas.microsoft.com/office/drawing/2014/main" id="{ADD20332-4042-4D72-8BCB-CE4229ADE315}"/>
              </a:ext>
            </a:extLst>
          </p:cNvPr>
          <p:cNvSpPr txBox="1"/>
          <p:nvPr/>
        </p:nvSpPr>
        <p:spPr>
          <a:xfrm>
            <a:off x="618902" y="6189630"/>
            <a:ext cx="1485177" cy="369332"/>
          </a:xfrm>
          <a:prstGeom prst="rect">
            <a:avLst/>
          </a:prstGeom>
          <a:noFill/>
        </p:spPr>
        <p:txBody>
          <a:bodyPr wrap="square" rtlCol="0">
            <a:spAutoFit/>
          </a:bodyPr>
          <a:lstStyle/>
          <a:p>
            <a:r>
              <a:rPr lang="en-US" b="1" dirty="0">
                <a:solidFill>
                  <a:schemeClr val="tx1">
                    <a:lumMod val="50000"/>
                  </a:schemeClr>
                </a:solidFill>
                <a:latin typeface="+mn-lt"/>
              </a:rPr>
              <a:t>DRAFT</a:t>
            </a:r>
          </a:p>
        </p:txBody>
      </p:sp>
      <p:sp>
        <p:nvSpPr>
          <p:cNvPr id="8" name="Text Placeholder 2">
            <a:extLst>
              <a:ext uri="{FF2B5EF4-FFF2-40B4-BE49-F238E27FC236}">
                <a16:creationId xmlns:a16="http://schemas.microsoft.com/office/drawing/2014/main" id="{C0B4B6A2-C3D7-4078-BF22-F3E39A8F4878}"/>
              </a:ext>
            </a:extLst>
          </p:cNvPr>
          <p:cNvSpPr txBox="1">
            <a:spLocks/>
          </p:cNvSpPr>
          <p:nvPr/>
        </p:nvSpPr>
        <p:spPr>
          <a:xfrm>
            <a:off x="618902" y="1437273"/>
            <a:ext cx="10218431" cy="459543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endParaRPr lang="en-US" dirty="0">
              <a:solidFill>
                <a:schemeClr val="tx1"/>
              </a:solidFill>
            </a:endParaRPr>
          </a:p>
          <a:p>
            <a:pPr marL="457200" indent="-457200"/>
            <a:endParaRPr lang="en-US" dirty="0">
              <a:solidFill>
                <a:schemeClr val="tx1"/>
              </a:solidFill>
            </a:endParaRPr>
          </a:p>
          <a:p>
            <a:pPr marL="0" indent="0">
              <a:buNone/>
            </a:pPr>
            <a:endParaRPr lang="en-US" dirty="0">
              <a:solidFill>
                <a:schemeClr val="tx1"/>
              </a:solidFill>
            </a:endParaRPr>
          </a:p>
          <a:p>
            <a:pPr marL="457200" indent="-457200"/>
            <a:endParaRPr lang="en-US" sz="2600" dirty="0">
              <a:solidFill>
                <a:schemeClr val="tx1"/>
              </a:solidFill>
            </a:endParaRPr>
          </a:p>
        </p:txBody>
      </p:sp>
    </p:spTree>
    <p:extLst>
      <p:ext uri="{BB962C8B-B14F-4D97-AF65-F5344CB8AC3E}">
        <p14:creationId xmlns:p14="http://schemas.microsoft.com/office/powerpoint/2010/main" val="81979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6C6282-7A1B-43C5-9C46-FE83C6C9EB85}"/>
              </a:ext>
            </a:extLst>
          </p:cNvPr>
          <p:cNvSpPr>
            <a:spLocks noGrp="1"/>
          </p:cNvSpPr>
          <p:nvPr>
            <p:ph type="title"/>
          </p:nvPr>
        </p:nvSpPr>
        <p:spPr>
          <a:xfrm>
            <a:off x="742950" y="393287"/>
            <a:ext cx="6383222" cy="1325563"/>
          </a:xfrm>
        </p:spPr>
        <p:txBody>
          <a:bodyPr>
            <a:noAutofit/>
          </a:bodyPr>
          <a:lstStyle/>
          <a:p>
            <a:r>
              <a:rPr lang="en-US" sz="4000" dirty="0"/>
              <a:t>Public Comments – </a:t>
            </a:r>
            <a:br>
              <a:rPr lang="en-US" sz="4000" dirty="0"/>
            </a:br>
            <a:r>
              <a:rPr lang="en-US" sz="4000" dirty="0"/>
              <a:t>Dry Well Analysis</a:t>
            </a:r>
            <a:br>
              <a:rPr lang="en-US" sz="4000" dirty="0"/>
            </a:br>
            <a:r>
              <a:rPr lang="en-US" sz="4000" dirty="0"/>
              <a:t>Leadership Counsel</a:t>
            </a:r>
          </a:p>
        </p:txBody>
      </p:sp>
      <p:sp>
        <p:nvSpPr>
          <p:cNvPr id="2" name="Content Placeholder 1">
            <a:extLst>
              <a:ext uri="{FF2B5EF4-FFF2-40B4-BE49-F238E27FC236}">
                <a16:creationId xmlns:a16="http://schemas.microsoft.com/office/drawing/2014/main" id="{32588487-7E83-486C-AD50-A7465B8FAFBE}"/>
              </a:ext>
            </a:extLst>
          </p:cNvPr>
          <p:cNvSpPr>
            <a:spLocks noGrp="1"/>
          </p:cNvSpPr>
          <p:nvPr>
            <p:ph idx="1"/>
          </p:nvPr>
        </p:nvSpPr>
        <p:spPr>
          <a:xfrm>
            <a:off x="1120000" y="2265740"/>
            <a:ext cx="5833250" cy="4205923"/>
          </a:xfrm>
        </p:spPr>
        <p:txBody>
          <a:bodyPr>
            <a:normAutofit/>
          </a:bodyPr>
          <a:lstStyle/>
          <a:p>
            <a:r>
              <a:rPr lang="en-US" dirty="0"/>
              <a:t>Provided a “Dry Well Analysis” of the Minimum Thresholds (MTs) and Measurable Objectives (MOs)</a:t>
            </a:r>
          </a:p>
          <a:p>
            <a:r>
              <a:rPr lang="en-US" dirty="0"/>
              <a:t>Places a 2-mile blue-bubble radius around the monitoring wells</a:t>
            </a:r>
          </a:p>
          <a:p>
            <a:r>
              <a:rPr lang="en-US" dirty="0"/>
              <a:t>Count number of wells going “dry” for each MO or MT bubble </a:t>
            </a:r>
          </a:p>
          <a:p>
            <a:r>
              <a:rPr lang="en-US" dirty="0"/>
              <a:t>Out of 3,633 wells, predict six or seven domestic wells will go dry</a:t>
            </a:r>
          </a:p>
        </p:txBody>
      </p:sp>
      <p:sp>
        <p:nvSpPr>
          <p:cNvPr id="10" name="TextBox 9">
            <a:extLst>
              <a:ext uri="{FF2B5EF4-FFF2-40B4-BE49-F238E27FC236}">
                <a16:creationId xmlns:a16="http://schemas.microsoft.com/office/drawing/2014/main" id="{ADD20332-4042-4D72-8BCB-CE4229ADE315}"/>
              </a:ext>
            </a:extLst>
          </p:cNvPr>
          <p:cNvSpPr txBox="1"/>
          <p:nvPr/>
        </p:nvSpPr>
        <p:spPr>
          <a:xfrm>
            <a:off x="618902" y="6189630"/>
            <a:ext cx="1485177" cy="369332"/>
          </a:xfrm>
          <a:prstGeom prst="rect">
            <a:avLst/>
          </a:prstGeom>
          <a:noFill/>
        </p:spPr>
        <p:txBody>
          <a:bodyPr wrap="square" rtlCol="0">
            <a:spAutoFit/>
          </a:bodyPr>
          <a:lstStyle/>
          <a:p>
            <a:r>
              <a:rPr lang="en-US" b="1" dirty="0">
                <a:solidFill>
                  <a:schemeClr val="tx1">
                    <a:lumMod val="50000"/>
                  </a:schemeClr>
                </a:solidFill>
                <a:latin typeface="+mn-lt"/>
              </a:rPr>
              <a:t>DRAFT</a:t>
            </a:r>
          </a:p>
        </p:txBody>
      </p:sp>
      <p:sp>
        <p:nvSpPr>
          <p:cNvPr id="8" name="Text Placeholder 2">
            <a:extLst>
              <a:ext uri="{FF2B5EF4-FFF2-40B4-BE49-F238E27FC236}">
                <a16:creationId xmlns:a16="http://schemas.microsoft.com/office/drawing/2014/main" id="{C0B4B6A2-C3D7-4078-BF22-F3E39A8F4878}"/>
              </a:ext>
            </a:extLst>
          </p:cNvPr>
          <p:cNvSpPr txBox="1">
            <a:spLocks/>
          </p:cNvSpPr>
          <p:nvPr/>
        </p:nvSpPr>
        <p:spPr>
          <a:xfrm>
            <a:off x="618902" y="1437273"/>
            <a:ext cx="10218431" cy="459543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endParaRPr lang="en-US" dirty="0">
              <a:solidFill>
                <a:schemeClr val="tx1"/>
              </a:solidFill>
            </a:endParaRPr>
          </a:p>
          <a:p>
            <a:pPr marL="457200" indent="-457200"/>
            <a:endParaRPr lang="en-US" dirty="0">
              <a:solidFill>
                <a:schemeClr val="tx1"/>
              </a:solidFill>
            </a:endParaRPr>
          </a:p>
          <a:p>
            <a:pPr marL="0" indent="0">
              <a:buNone/>
            </a:pPr>
            <a:endParaRPr lang="en-US" dirty="0">
              <a:solidFill>
                <a:schemeClr val="tx1"/>
              </a:solidFill>
            </a:endParaRPr>
          </a:p>
          <a:p>
            <a:pPr marL="457200" indent="-457200"/>
            <a:endParaRPr lang="en-US" sz="2600" dirty="0">
              <a:solidFill>
                <a:schemeClr val="tx1"/>
              </a:solidFill>
            </a:endParaRPr>
          </a:p>
        </p:txBody>
      </p:sp>
      <p:pic>
        <p:nvPicPr>
          <p:cNvPr id="4" name="Picture 3" descr="A close up of a map&#10;&#10;Description automatically generated">
            <a:extLst>
              <a:ext uri="{FF2B5EF4-FFF2-40B4-BE49-F238E27FC236}">
                <a16:creationId xmlns:a16="http://schemas.microsoft.com/office/drawing/2014/main" id="{6E57089A-06B1-41FA-B710-65E76FF3B4FD}"/>
              </a:ext>
            </a:extLst>
          </p:cNvPr>
          <p:cNvPicPr>
            <a:picLocks noChangeAspect="1"/>
          </p:cNvPicPr>
          <p:nvPr/>
        </p:nvPicPr>
        <p:blipFill rotWithShape="1">
          <a:blip r:embed="rId2"/>
          <a:srcRect l="11715" t="8750" r="21602" b="32083"/>
          <a:stretch/>
        </p:blipFill>
        <p:spPr>
          <a:xfrm>
            <a:off x="7058305" y="1141412"/>
            <a:ext cx="4981295" cy="5719763"/>
          </a:xfrm>
          <a:prstGeom prst="rect">
            <a:avLst/>
          </a:prstGeom>
        </p:spPr>
      </p:pic>
      <p:cxnSp>
        <p:nvCxnSpPr>
          <p:cNvPr id="6" name="Straight Arrow Connector 5">
            <a:extLst>
              <a:ext uri="{FF2B5EF4-FFF2-40B4-BE49-F238E27FC236}">
                <a16:creationId xmlns:a16="http://schemas.microsoft.com/office/drawing/2014/main" id="{82A122D9-6F5C-4AD9-B611-DBC8E46F7BC9}"/>
              </a:ext>
            </a:extLst>
          </p:cNvPr>
          <p:cNvCxnSpPr>
            <a:cxnSpLocks/>
          </p:cNvCxnSpPr>
          <p:nvPr/>
        </p:nvCxnSpPr>
        <p:spPr>
          <a:xfrm flipH="1">
            <a:off x="10096501" y="2867025"/>
            <a:ext cx="845887" cy="70485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564ABA8-6A45-4CB7-B46E-C54EFE05ECD0}"/>
              </a:ext>
            </a:extLst>
          </p:cNvPr>
          <p:cNvSpPr txBox="1"/>
          <p:nvPr/>
        </p:nvSpPr>
        <p:spPr>
          <a:xfrm>
            <a:off x="10725150" y="2265740"/>
            <a:ext cx="1219200" cy="923330"/>
          </a:xfrm>
          <a:prstGeom prst="rect">
            <a:avLst/>
          </a:prstGeom>
          <a:noFill/>
        </p:spPr>
        <p:txBody>
          <a:bodyPr wrap="square" rtlCol="0">
            <a:spAutoFit/>
          </a:bodyPr>
          <a:lstStyle/>
          <a:p>
            <a:pPr algn="ctr"/>
            <a:r>
              <a:rPr lang="en-US" b="1" dirty="0">
                <a:solidFill>
                  <a:srgbClr val="C00000"/>
                </a:solidFill>
              </a:rPr>
              <a:t>6 to 7 Domestic Wells</a:t>
            </a:r>
          </a:p>
        </p:txBody>
      </p:sp>
      <p:sp>
        <p:nvSpPr>
          <p:cNvPr id="12" name="TextBox 11">
            <a:extLst>
              <a:ext uri="{FF2B5EF4-FFF2-40B4-BE49-F238E27FC236}">
                <a16:creationId xmlns:a16="http://schemas.microsoft.com/office/drawing/2014/main" id="{079AFAF7-A22E-454A-B6EB-E7237F789666}"/>
              </a:ext>
            </a:extLst>
          </p:cNvPr>
          <p:cNvSpPr txBox="1"/>
          <p:nvPr/>
        </p:nvSpPr>
        <p:spPr>
          <a:xfrm>
            <a:off x="7126172" y="2466975"/>
            <a:ext cx="1451231" cy="1631216"/>
          </a:xfrm>
          <a:prstGeom prst="rect">
            <a:avLst/>
          </a:prstGeom>
          <a:noFill/>
        </p:spPr>
        <p:txBody>
          <a:bodyPr wrap="square" rtlCol="0">
            <a:spAutoFit/>
          </a:bodyPr>
          <a:lstStyle/>
          <a:p>
            <a:r>
              <a:rPr lang="en-US" sz="2000" b="1" dirty="0">
                <a:solidFill>
                  <a:srgbClr val="0033CC"/>
                </a:solidFill>
              </a:rPr>
              <a:t>Blue Bubbles are GSP Monitoring Wells</a:t>
            </a:r>
          </a:p>
        </p:txBody>
      </p:sp>
      <p:cxnSp>
        <p:nvCxnSpPr>
          <p:cNvPr id="14" name="Straight Arrow Connector 13">
            <a:extLst>
              <a:ext uri="{FF2B5EF4-FFF2-40B4-BE49-F238E27FC236}">
                <a16:creationId xmlns:a16="http://schemas.microsoft.com/office/drawing/2014/main" id="{5185D4F7-1978-4D4A-9D15-3A4EC34EF0B3}"/>
              </a:ext>
            </a:extLst>
          </p:cNvPr>
          <p:cNvCxnSpPr>
            <a:cxnSpLocks/>
          </p:cNvCxnSpPr>
          <p:nvPr/>
        </p:nvCxnSpPr>
        <p:spPr>
          <a:xfrm flipV="1">
            <a:off x="8991600" y="990030"/>
            <a:ext cx="838200" cy="654965"/>
          </a:xfrm>
          <a:prstGeom prst="straightConnector1">
            <a:avLst/>
          </a:prstGeom>
          <a:ln w="76200">
            <a:headEnd type="triangl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5" name="Straight Arrow Connector 14">
            <a:extLst>
              <a:ext uri="{FF2B5EF4-FFF2-40B4-BE49-F238E27FC236}">
                <a16:creationId xmlns:a16="http://schemas.microsoft.com/office/drawing/2014/main" id="{D02D222E-F484-441F-9208-AE3F8461E665}"/>
              </a:ext>
            </a:extLst>
          </p:cNvPr>
          <p:cNvCxnSpPr>
            <a:cxnSpLocks/>
          </p:cNvCxnSpPr>
          <p:nvPr/>
        </p:nvCxnSpPr>
        <p:spPr>
          <a:xfrm flipH="1" flipV="1">
            <a:off x="9829800" y="967995"/>
            <a:ext cx="160866" cy="677000"/>
          </a:xfrm>
          <a:prstGeom prst="straightConnector1">
            <a:avLst/>
          </a:prstGeom>
          <a:ln w="76200">
            <a:headEnd type="triangle" w="med" len="med"/>
            <a:tailEnd type="none" w="med" len="med"/>
          </a:ln>
        </p:spPr>
        <p:style>
          <a:lnRef idx="3">
            <a:schemeClr val="accent1"/>
          </a:lnRef>
          <a:fillRef idx="0">
            <a:schemeClr val="accent1"/>
          </a:fillRef>
          <a:effectRef idx="2">
            <a:schemeClr val="accent1"/>
          </a:effectRef>
          <a:fontRef idx="minor">
            <a:schemeClr val="tx1"/>
          </a:fontRef>
        </p:style>
      </p:cxnSp>
      <p:sp>
        <p:nvSpPr>
          <p:cNvPr id="20" name="TextBox 19">
            <a:extLst>
              <a:ext uri="{FF2B5EF4-FFF2-40B4-BE49-F238E27FC236}">
                <a16:creationId xmlns:a16="http://schemas.microsoft.com/office/drawing/2014/main" id="{450E5C6D-642F-4F0C-BC22-9CD31FB4DCD4}"/>
              </a:ext>
            </a:extLst>
          </p:cNvPr>
          <p:cNvSpPr txBox="1"/>
          <p:nvPr/>
        </p:nvSpPr>
        <p:spPr>
          <a:xfrm>
            <a:off x="9077326" y="126404"/>
            <a:ext cx="2962274" cy="923330"/>
          </a:xfrm>
          <a:prstGeom prst="rect">
            <a:avLst/>
          </a:prstGeom>
          <a:noFill/>
        </p:spPr>
        <p:txBody>
          <a:bodyPr wrap="square" rtlCol="0">
            <a:spAutoFit/>
          </a:bodyPr>
          <a:lstStyle/>
          <a:p>
            <a:r>
              <a:rPr lang="en-US" dirty="0">
                <a:solidFill>
                  <a:schemeClr val="tx2">
                    <a:lumMod val="20000"/>
                    <a:lumOff val="80000"/>
                  </a:schemeClr>
                </a:solidFill>
              </a:rPr>
              <a:t>Larger no. of wells include monitoring, remediation, cathodic, test wells, etc.</a:t>
            </a:r>
          </a:p>
        </p:txBody>
      </p:sp>
    </p:spTree>
    <p:extLst>
      <p:ext uri="{BB962C8B-B14F-4D97-AF65-F5344CB8AC3E}">
        <p14:creationId xmlns:p14="http://schemas.microsoft.com/office/powerpoint/2010/main" val="338423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588487-7E83-486C-AD50-A7465B8FAFBE}"/>
              </a:ext>
            </a:extLst>
          </p:cNvPr>
          <p:cNvSpPr>
            <a:spLocks noGrp="1"/>
          </p:cNvSpPr>
          <p:nvPr>
            <p:ph idx="1"/>
          </p:nvPr>
        </p:nvSpPr>
        <p:spPr>
          <a:xfrm>
            <a:off x="906067" y="2110636"/>
            <a:ext cx="6115050" cy="4531968"/>
          </a:xfrm>
        </p:spPr>
        <p:txBody>
          <a:bodyPr>
            <a:normAutofit fontScale="92500"/>
          </a:bodyPr>
          <a:lstStyle/>
          <a:p>
            <a:pPr marL="514350" indent="-514350">
              <a:buFont typeface="+mj-lt"/>
              <a:buAutoNum type="arabicPeriod"/>
            </a:pPr>
            <a:r>
              <a:rPr lang="en-US" dirty="0"/>
              <a:t>All “dry wells” are in Urban MA where higher water levels are maintained</a:t>
            </a:r>
          </a:p>
          <a:p>
            <a:pPr marL="514350" indent="-514350">
              <a:buFont typeface="+mj-lt"/>
              <a:buAutoNum type="arabicPeriod"/>
            </a:pPr>
            <a:r>
              <a:rPr lang="en-US" dirty="0"/>
              <a:t>MO is average water level; if 159 wells go dry every time water levels are “average” or below, they have been dry for a long period of time (i.e., 1990s)</a:t>
            </a:r>
          </a:p>
          <a:p>
            <a:pPr marL="514350" indent="-514350">
              <a:buFont typeface="+mj-lt"/>
              <a:buAutoNum type="arabicPeriod"/>
            </a:pPr>
            <a:r>
              <a:rPr lang="en-US" dirty="0"/>
              <a:t>MT is historic low level – well would have been dry before any GSP action was taken</a:t>
            </a:r>
          </a:p>
          <a:p>
            <a:pPr marL="514350" indent="-514350">
              <a:buFont typeface="+mj-lt"/>
              <a:buAutoNum type="arabicPeriod"/>
            </a:pPr>
            <a:r>
              <a:rPr lang="en-US" dirty="0"/>
              <a:t>Located in City/Cal Water/OMWC service areas; pumping reported to ID4</a:t>
            </a:r>
          </a:p>
          <a:p>
            <a:pPr marL="514350" indent="-514350">
              <a:buFont typeface="+mj-lt"/>
              <a:buAutoNum type="arabicPeriod"/>
            </a:pPr>
            <a:endParaRPr lang="en-US" dirty="0"/>
          </a:p>
        </p:txBody>
      </p:sp>
      <p:sp>
        <p:nvSpPr>
          <p:cNvPr id="10" name="TextBox 9">
            <a:extLst>
              <a:ext uri="{FF2B5EF4-FFF2-40B4-BE49-F238E27FC236}">
                <a16:creationId xmlns:a16="http://schemas.microsoft.com/office/drawing/2014/main" id="{ADD20332-4042-4D72-8BCB-CE4229ADE315}"/>
              </a:ext>
            </a:extLst>
          </p:cNvPr>
          <p:cNvSpPr txBox="1"/>
          <p:nvPr/>
        </p:nvSpPr>
        <p:spPr>
          <a:xfrm>
            <a:off x="438511" y="6328569"/>
            <a:ext cx="1485177" cy="369332"/>
          </a:xfrm>
          <a:prstGeom prst="rect">
            <a:avLst/>
          </a:prstGeom>
          <a:noFill/>
        </p:spPr>
        <p:txBody>
          <a:bodyPr wrap="square" rtlCol="0">
            <a:spAutoFit/>
          </a:bodyPr>
          <a:lstStyle/>
          <a:p>
            <a:r>
              <a:rPr lang="en-US" b="1" dirty="0">
                <a:solidFill>
                  <a:schemeClr val="tx1">
                    <a:lumMod val="50000"/>
                  </a:schemeClr>
                </a:solidFill>
                <a:latin typeface="+mn-lt"/>
              </a:rPr>
              <a:t>DRAFT</a:t>
            </a:r>
          </a:p>
        </p:txBody>
      </p:sp>
      <p:sp>
        <p:nvSpPr>
          <p:cNvPr id="8" name="Text Placeholder 2">
            <a:extLst>
              <a:ext uri="{FF2B5EF4-FFF2-40B4-BE49-F238E27FC236}">
                <a16:creationId xmlns:a16="http://schemas.microsoft.com/office/drawing/2014/main" id="{C0B4B6A2-C3D7-4078-BF22-F3E39A8F4878}"/>
              </a:ext>
            </a:extLst>
          </p:cNvPr>
          <p:cNvSpPr txBox="1">
            <a:spLocks/>
          </p:cNvSpPr>
          <p:nvPr/>
        </p:nvSpPr>
        <p:spPr>
          <a:xfrm>
            <a:off x="618902" y="1437273"/>
            <a:ext cx="10218431" cy="459543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endParaRPr lang="en-US" dirty="0">
              <a:solidFill>
                <a:schemeClr val="tx1"/>
              </a:solidFill>
            </a:endParaRPr>
          </a:p>
          <a:p>
            <a:pPr marL="457200" indent="-457200"/>
            <a:endParaRPr lang="en-US" dirty="0">
              <a:solidFill>
                <a:schemeClr val="tx1"/>
              </a:solidFill>
            </a:endParaRPr>
          </a:p>
          <a:p>
            <a:pPr marL="0" indent="0">
              <a:buNone/>
            </a:pPr>
            <a:endParaRPr lang="en-US" dirty="0">
              <a:solidFill>
                <a:schemeClr val="tx1"/>
              </a:solidFill>
            </a:endParaRPr>
          </a:p>
          <a:p>
            <a:pPr marL="457200" indent="-457200"/>
            <a:endParaRPr lang="en-US" sz="2600" dirty="0">
              <a:solidFill>
                <a:schemeClr val="tx1"/>
              </a:solidFill>
            </a:endParaRPr>
          </a:p>
        </p:txBody>
      </p:sp>
      <p:pic>
        <p:nvPicPr>
          <p:cNvPr id="4" name="Picture 3" descr="A close up of a map&#10;&#10;Description automatically generated">
            <a:extLst>
              <a:ext uri="{FF2B5EF4-FFF2-40B4-BE49-F238E27FC236}">
                <a16:creationId xmlns:a16="http://schemas.microsoft.com/office/drawing/2014/main" id="{6E57089A-06B1-41FA-B710-65E76FF3B4FD}"/>
              </a:ext>
            </a:extLst>
          </p:cNvPr>
          <p:cNvPicPr>
            <a:picLocks noChangeAspect="1"/>
          </p:cNvPicPr>
          <p:nvPr/>
        </p:nvPicPr>
        <p:blipFill rotWithShape="1">
          <a:blip r:embed="rId3"/>
          <a:srcRect l="11715" t="8750" r="21602" b="32083"/>
          <a:stretch/>
        </p:blipFill>
        <p:spPr>
          <a:xfrm>
            <a:off x="7058305" y="1141412"/>
            <a:ext cx="4981295" cy="5719763"/>
          </a:xfrm>
          <a:prstGeom prst="rect">
            <a:avLst/>
          </a:prstGeom>
        </p:spPr>
      </p:pic>
      <p:cxnSp>
        <p:nvCxnSpPr>
          <p:cNvPr id="6" name="Straight Arrow Connector 5">
            <a:extLst>
              <a:ext uri="{FF2B5EF4-FFF2-40B4-BE49-F238E27FC236}">
                <a16:creationId xmlns:a16="http://schemas.microsoft.com/office/drawing/2014/main" id="{82A122D9-6F5C-4AD9-B611-DBC8E46F7BC9}"/>
              </a:ext>
            </a:extLst>
          </p:cNvPr>
          <p:cNvCxnSpPr>
            <a:cxnSpLocks/>
          </p:cNvCxnSpPr>
          <p:nvPr/>
        </p:nvCxnSpPr>
        <p:spPr>
          <a:xfrm flipH="1">
            <a:off x="10096501" y="2867025"/>
            <a:ext cx="845887" cy="70485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564ABA8-6A45-4CB7-B46E-C54EFE05ECD0}"/>
              </a:ext>
            </a:extLst>
          </p:cNvPr>
          <p:cNvSpPr txBox="1"/>
          <p:nvPr/>
        </p:nvSpPr>
        <p:spPr>
          <a:xfrm>
            <a:off x="10725150" y="2265740"/>
            <a:ext cx="1219200" cy="923330"/>
          </a:xfrm>
          <a:prstGeom prst="rect">
            <a:avLst/>
          </a:prstGeom>
          <a:noFill/>
        </p:spPr>
        <p:txBody>
          <a:bodyPr wrap="square" rtlCol="0">
            <a:spAutoFit/>
          </a:bodyPr>
          <a:lstStyle/>
          <a:p>
            <a:pPr algn="ctr"/>
            <a:r>
              <a:rPr lang="en-US" b="1" dirty="0">
                <a:solidFill>
                  <a:srgbClr val="C00000"/>
                </a:solidFill>
              </a:rPr>
              <a:t>6 to 7 Domestic Wells</a:t>
            </a:r>
          </a:p>
        </p:txBody>
      </p:sp>
      <p:sp>
        <p:nvSpPr>
          <p:cNvPr id="12" name="TextBox 11">
            <a:extLst>
              <a:ext uri="{FF2B5EF4-FFF2-40B4-BE49-F238E27FC236}">
                <a16:creationId xmlns:a16="http://schemas.microsoft.com/office/drawing/2014/main" id="{079AFAF7-A22E-454A-B6EB-E7237F789666}"/>
              </a:ext>
            </a:extLst>
          </p:cNvPr>
          <p:cNvSpPr txBox="1"/>
          <p:nvPr/>
        </p:nvSpPr>
        <p:spPr>
          <a:xfrm>
            <a:off x="7126172" y="2466975"/>
            <a:ext cx="1451231" cy="1631216"/>
          </a:xfrm>
          <a:prstGeom prst="rect">
            <a:avLst/>
          </a:prstGeom>
          <a:noFill/>
        </p:spPr>
        <p:txBody>
          <a:bodyPr wrap="square" rtlCol="0">
            <a:spAutoFit/>
          </a:bodyPr>
          <a:lstStyle/>
          <a:p>
            <a:r>
              <a:rPr lang="en-US" sz="2000" b="1" dirty="0">
                <a:solidFill>
                  <a:srgbClr val="0033CC"/>
                </a:solidFill>
              </a:rPr>
              <a:t>Blue Bubbles are GSP Monitoring Wells</a:t>
            </a:r>
          </a:p>
        </p:txBody>
      </p:sp>
      <p:cxnSp>
        <p:nvCxnSpPr>
          <p:cNvPr id="14" name="Straight Arrow Connector 13">
            <a:extLst>
              <a:ext uri="{FF2B5EF4-FFF2-40B4-BE49-F238E27FC236}">
                <a16:creationId xmlns:a16="http://schemas.microsoft.com/office/drawing/2014/main" id="{5185D4F7-1978-4D4A-9D15-3A4EC34EF0B3}"/>
              </a:ext>
            </a:extLst>
          </p:cNvPr>
          <p:cNvCxnSpPr>
            <a:cxnSpLocks/>
          </p:cNvCxnSpPr>
          <p:nvPr/>
        </p:nvCxnSpPr>
        <p:spPr>
          <a:xfrm flipV="1">
            <a:off x="8991600" y="990030"/>
            <a:ext cx="838200" cy="654965"/>
          </a:xfrm>
          <a:prstGeom prst="straightConnector1">
            <a:avLst/>
          </a:prstGeom>
          <a:ln w="76200">
            <a:headEnd type="triangl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5" name="Straight Arrow Connector 14">
            <a:extLst>
              <a:ext uri="{FF2B5EF4-FFF2-40B4-BE49-F238E27FC236}">
                <a16:creationId xmlns:a16="http://schemas.microsoft.com/office/drawing/2014/main" id="{D02D222E-F484-441F-9208-AE3F8461E665}"/>
              </a:ext>
            </a:extLst>
          </p:cNvPr>
          <p:cNvCxnSpPr>
            <a:cxnSpLocks/>
          </p:cNvCxnSpPr>
          <p:nvPr/>
        </p:nvCxnSpPr>
        <p:spPr>
          <a:xfrm flipH="1" flipV="1">
            <a:off x="9829800" y="967995"/>
            <a:ext cx="160866" cy="677000"/>
          </a:xfrm>
          <a:prstGeom prst="straightConnector1">
            <a:avLst/>
          </a:prstGeom>
          <a:ln w="76200">
            <a:headEnd type="triangle" w="med" len="med"/>
            <a:tailEnd type="none" w="med" len="med"/>
          </a:ln>
        </p:spPr>
        <p:style>
          <a:lnRef idx="3">
            <a:schemeClr val="accent1"/>
          </a:lnRef>
          <a:fillRef idx="0">
            <a:schemeClr val="accent1"/>
          </a:fillRef>
          <a:effectRef idx="2">
            <a:schemeClr val="accent1"/>
          </a:effectRef>
          <a:fontRef idx="minor">
            <a:schemeClr val="tx1"/>
          </a:fontRef>
        </p:style>
      </p:cxnSp>
      <p:sp>
        <p:nvSpPr>
          <p:cNvPr id="20" name="TextBox 19">
            <a:extLst>
              <a:ext uri="{FF2B5EF4-FFF2-40B4-BE49-F238E27FC236}">
                <a16:creationId xmlns:a16="http://schemas.microsoft.com/office/drawing/2014/main" id="{450E5C6D-642F-4F0C-BC22-9CD31FB4DCD4}"/>
              </a:ext>
            </a:extLst>
          </p:cNvPr>
          <p:cNvSpPr txBox="1"/>
          <p:nvPr/>
        </p:nvSpPr>
        <p:spPr>
          <a:xfrm>
            <a:off x="9077326" y="126404"/>
            <a:ext cx="2962274" cy="923330"/>
          </a:xfrm>
          <a:prstGeom prst="rect">
            <a:avLst/>
          </a:prstGeom>
          <a:noFill/>
        </p:spPr>
        <p:txBody>
          <a:bodyPr wrap="square" rtlCol="0">
            <a:spAutoFit/>
          </a:bodyPr>
          <a:lstStyle/>
          <a:p>
            <a:r>
              <a:rPr lang="en-US" dirty="0">
                <a:solidFill>
                  <a:schemeClr val="tx2">
                    <a:lumMod val="20000"/>
                    <a:lumOff val="80000"/>
                  </a:schemeClr>
                </a:solidFill>
              </a:rPr>
              <a:t>Larger no. of wells include monitoring, remediation, cathodic, test wells, etc.</a:t>
            </a:r>
          </a:p>
        </p:txBody>
      </p:sp>
      <p:sp>
        <p:nvSpPr>
          <p:cNvPr id="16" name="Title 6">
            <a:extLst>
              <a:ext uri="{FF2B5EF4-FFF2-40B4-BE49-F238E27FC236}">
                <a16:creationId xmlns:a16="http://schemas.microsoft.com/office/drawing/2014/main" id="{425A5A0C-B54C-426F-900E-9133F34ECF8A}"/>
              </a:ext>
            </a:extLst>
          </p:cNvPr>
          <p:cNvSpPr>
            <a:spLocks noGrp="1"/>
          </p:cNvSpPr>
          <p:nvPr>
            <p:ph type="title"/>
          </p:nvPr>
        </p:nvSpPr>
        <p:spPr>
          <a:xfrm>
            <a:off x="742949" y="393287"/>
            <a:ext cx="7046383" cy="1325563"/>
          </a:xfrm>
        </p:spPr>
        <p:txBody>
          <a:bodyPr>
            <a:noAutofit/>
          </a:bodyPr>
          <a:lstStyle/>
          <a:p>
            <a:r>
              <a:rPr lang="en-US" sz="4000" dirty="0"/>
              <a:t>Response to Public Comments – </a:t>
            </a:r>
            <a:br>
              <a:rPr lang="en-US" sz="4000" dirty="0"/>
            </a:br>
            <a:r>
              <a:rPr lang="en-US" sz="4000" dirty="0"/>
              <a:t>Dry Well Analysis</a:t>
            </a:r>
            <a:br>
              <a:rPr lang="en-US" sz="4000" dirty="0"/>
            </a:br>
            <a:r>
              <a:rPr lang="en-US" sz="4000" dirty="0"/>
              <a:t>Leadership Counsel</a:t>
            </a:r>
          </a:p>
        </p:txBody>
      </p:sp>
    </p:spTree>
    <p:extLst>
      <p:ext uri="{BB962C8B-B14F-4D97-AF65-F5344CB8AC3E}">
        <p14:creationId xmlns:p14="http://schemas.microsoft.com/office/powerpoint/2010/main" val="1566398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6C6282-7A1B-43C5-9C46-FE83C6C9EB85}"/>
              </a:ext>
            </a:extLst>
          </p:cNvPr>
          <p:cNvSpPr>
            <a:spLocks noGrp="1"/>
          </p:cNvSpPr>
          <p:nvPr>
            <p:ph type="title"/>
          </p:nvPr>
        </p:nvSpPr>
        <p:spPr>
          <a:xfrm>
            <a:off x="838200" y="111710"/>
            <a:ext cx="10515600" cy="1325563"/>
          </a:xfrm>
        </p:spPr>
        <p:txBody>
          <a:bodyPr>
            <a:noAutofit/>
          </a:bodyPr>
          <a:lstStyle/>
          <a:p>
            <a:r>
              <a:rPr lang="en-US" sz="4000" dirty="0"/>
              <a:t>Public Comments and Responses</a:t>
            </a:r>
            <a:br>
              <a:rPr lang="en-US" sz="4000" dirty="0"/>
            </a:br>
            <a:r>
              <a:rPr lang="en-US" sz="4000" dirty="0"/>
              <a:t>California Department of Fish and Wildlife</a:t>
            </a:r>
          </a:p>
        </p:txBody>
      </p:sp>
      <p:sp>
        <p:nvSpPr>
          <p:cNvPr id="2" name="Content Placeholder 1">
            <a:extLst>
              <a:ext uri="{FF2B5EF4-FFF2-40B4-BE49-F238E27FC236}">
                <a16:creationId xmlns:a16="http://schemas.microsoft.com/office/drawing/2014/main" id="{32588487-7E83-486C-AD50-A7465B8FAFBE}"/>
              </a:ext>
            </a:extLst>
          </p:cNvPr>
          <p:cNvSpPr>
            <a:spLocks noGrp="1"/>
          </p:cNvSpPr>
          <p:nvPr>
            <p:ph idx="1"/>
          </p:nvPr>
        </p:nvSpPr>
        <p:spPr>
          <a:xfrm>
            <a:off x="822830" y="1437272"/>
            <a:ext cx="10750267" cy="5024488"/>
          </a:xfrm>
        </p:spPr>
        <p:txBody>
          <a:bodyPr>
            <a:normAutofit fontScale="92500" lnSpcReduction="10000"/>
          </a:bodyPr>
          <a:lstStyle/>
          <a:p>
            <a:pPr marL="457200" indent="-457200">
              <a:buFont typeface="+mj-lt"/>
              <a:buAutoNum type="arabicPeriod"/>
            </a:pPr>
            <a:r>
              <a:rPr lang="en-US" sz="3000" dirty="0"/>
              <a:t>No wells occur on certain CDFW lands in the Plan Area</a:t>
            </a:r>
          </a:p>
          <a:p>
            <a:pPr marL="457200" lvl="1" indent="0">
              <a:buNone/>
            </a:pPr>
            <a:r>
              <a:rPr lang="en-US" dirty="0"/>
              <a:t>	</a:t>
            </a:r>
            <a:r>
              <a:rPr lang="en-US" dirty="0">
                <a:solidFill>
                  <a:schemeClr val="tx2">
                    <a:lumMod val="40000"/>
                    <a:lumOff val="60000"/>
                  </a:schemeClr>
                </a:solidFill>
              </a:rPr>
              <a:t>Response</a:t>
            </a:r>
            <a:r>
              <a:rPr lang="en-US" dirty="0"/>
              <a:t>: Other nearby wells inform local groundwater conditions</a:t>
            </a:r>
          </a:p>
          <a:p>
            <a:pPr marL="457200" indent="-457200">
              <a:buFont typeface="+mj-lt"/>
              <a:buAutoNum type="arabicPeriod"/>
            </a:pPr>
            <a:r>
              <a:rPr lang="en-US" sz="3000" dirty="0"/>
              <a:t>Identify habitats and species that may depend on groundwater and identify monitoring to track environmental beneficial uses over time. </a:t>
            </a:r>
          </a:p>
          <a:p>
            <a:pPr marL="457200" lvl="1" indent="0">
              <a:buNone/>
            </a:pPr>
            <a:r>
              <a:rPr lang="en-US" dirty="0"/>
              <a:t>	</a:t>
            </a:r>
            <a:r>
              <a:rPr lang="en-US" dirty="0">
                <a:solidFill>
                  <a:schemeClr val="tx2">
                    <a:lumMod val="40000"/>
                    <a:lumOff val="60000"/>
                  </a:schemeClr>
                </a:solidFill>
              </a:rPr>
              <a:t>Response:</a:t>
            </a:r>
            <a:r>
              <a:rPr lang="en-US" dirty="0"/>
              <a:t> NCCAG maps (TNC/DWR) and species included in GSP Section 3.3.6</a:t>
            </a:r>
          </a:p>
          <a:p>
            <a:pPr marL="457200" indent="-457200">
              <a:buFont typeface="+mj-lt"/>
              <a:buAutoNum type="arabicPeriod"/>
            </a:pPr>
            <a:r>
              <a:rPr lang="en-US" sz="3000" dirty="0"/>
              <a:t>Analysis merits further investigation and recommends installation of shallow monitoring wells. Also recommends additional analysis.</a:t>
            </a:r>
          </a:p>
          <a:p>
            <a:pPr marL="457200" lvl="1" indent="0">
              <a:buNone/>
            </a:pPr>
            <a:r>
              <a:rPr lang="en-US" dirty="0">
                <a:solidFill>
                  <a:schemeClr val="tx2">
                    <a:lumMod val="40000"/>
                    <a:lumOff val="60000"/>
                  </a:schemeClr>
                </a:solidFill>
              </a:rPr>
              <a:t>	Response:</a:t>
            </a:r>
            <a:r>
              <a:rPr lang="en-US" dirty="0"/>
              <a:t> Shallow GSP monitoring well at Calloway Pool; additional future analysis 	to be considered if conditions change</a:t>
            </a:r>
          </a:p>
          <a:p>
            <a:pPr marL="457200" indent="-457200">
              <a:buFont typeface="+mj-lt"/>
              <a:buAutoNum type="arabicPeriod"/>
            </a:pPr>
            <a:r>
              <a:rPr lang="en-US" sz="3000" dirty="0"/>
              <a:t>No consideration of environmental uses of groundwater in management criteria. </a:t>
            </a:r>
          </a:p>
          <a:p>
            <a:pPr marL="457200" lvl="1" indent="0">
              <a:buNone/>
            </a:pPr>
            <a:r>
              <a:rPr lang="en-US" dirty="0"/>
              <a:t>	</a:t>
            </a:r>
            <a:r>
              <a:rPr lang="en-US" dirty="0">
                <a:solidFill>
                  <a:schemeClr val="tx2">
                    <a:lumMod val="40000"/>
                    <a:lumOff val="60000"/>
                  </a:schemeClr>
                </a:solidFill>
              </a:rPr>
              <a:t>Response:</a:t>
            </a:r>
            <a:r>
              <a:rPr lang="en-US" dirty="0"/>
              <a:t> No interconnected surface water indicated; no environmental uses of 	groundwater identified; sustainability goal to protect any future identified 	environmental beneficial uses of groundwater</a:t>
            </a:r>
          </a:p>
          <a:p>
            <a:pPr marL="914400" lvl="1" indent="-457200">
              <a:buFont typeface="+mj-lt"/>
              <a:buAutoNum type="arabicPeriod"/>
            </a:pPr>
            <a:endParaRPr lang="en-US" dirty="0"/>
          </a:p>
        </p:txBody>
      </p:sp>
      <p:sp>
        <p:nvSpPr>
          <p:cNvPr id="10" name="TextBox 9">
            <a:extLst>
              <a:ext uri="{FF2B5EF4-FFF2-40B4-BE49-F238E27FC236}">
                <a16:creationId xmlns:a16="http://schemas.microsoft.com/office/drawing/2014/main" id="{ADD20332-4042-4D72-8BCB-CE4229ADE315}"/>
              </a:ext>
            </a:extLst>
          </p:cNvPr>
          <p:cNvSpPr txBox="1"/>
          <p:nvPr/>
        </p:nvSpPr>
        <p:spPr>
          <a:xfrm>
            <a:off x="618902" y="6189630"/>
            <a:ext cx="1485177" cy="369332"/>
          </a:xfrm>
          <a:prstGeom prst="rect">
            <a:avLst/>
          </a:prstGeom>
          <a:noFill/>
        </p:spPr>
        <p:txBody>
          <a:bodyPr wrap="square" rtlCol="0">
            <a:spAutoFit/>
          </a:bodyPr>
          <a:lstStyle/>
          <a:p>
            <a:r>
              <a:rPr lang="en-US" b="1" dirty="0">
                <a:solidFill>
                  <a:schemeClr val="tx1">
                    <a:lumMod val="50000"/>
                  </a:schemeClr>
                </a:solidFill>
                <a:latin typeface="+mn-lt"/>
              </a:rPr>
              <a:t>DRAFT</a:t>
            </a:r>
          </a:p>
        </p:txBody>
      </p:sp>
      <p:sp>
        <p:nvSpPr>
          <p:cNvPr id="8" name="Text Placeholder 2">
            <a:extLst>
              <a:ext uri="{FF2B5EF4-FFF2-40B4-BE49-F238E27FC236}">
                <a16:creationId xmlns:a16="http://schemas.microsoft.com/office/drawing/2014/main" id="{C0B4B6A2-C3D7-4078-BF22-F3E39A8F4878}"/>
              </a:ext>
            </a:extLst>
          </p:cNvPr>
          <p:cNvSpPr txBox="1">
            <a:spLocks/>
          </p:cNvSpPr>
          <p:nvPr/>
        </p:nvSpPr>
        <p:spPr>
          <a:xfrm>
            <a:off x="618902" y="1437273"/>
            <a:ext cx="10218431" cy="459543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endParaRPr lang="en-US" dirty="0">
              <a:solidFill>
                <a:schemeClr val="tx1"/>
              </a:solidFill>
            </a:endParaRPr>
          </a:p>
          <a:p>
            <a:pPr marL="457200" indent="-457200"/>
            <a:endParaRPr lang="en-US" dirty="0">
              <a:solidFill>
                <a:schemeClr val="tx1"/>
              </a:solidFill>
            </a:endParaRPr>
          </a:p>
          <a:p>
            <a:pPr marL="0" indent="0">
              <a:buNone/>
            </a:pPr>
            <a:endParaRPr lang="en-US" dirty="0">
              <a:solidFill>
                <a:schemeClr val="tx1"/>
              </a:solidFill>
            </a:endParaRPr>
          </a:p>
          <a:p>
            <a:pPr marL="457200" indent="-457200"/>
            <a:endParaRPr lang="en-US" sz="2600" dirty="0">
              <a:solidFill>
                <a:schemeClr val="tx1"/>
              </a:solidFill>
            </a:endParaRPr>
          </a:p>
        </p:txBody>
      </p:sp>
    </p:spTree>
    <p:extLst>
      <p:ext uri="{BB962C8B-B14F-4D97-AF65-F5344CB8AC3E}">
        <p14:creationId xmlns:p14="http://schemas.microsoft.com/office/powerpoint/2010/main" val="3124878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7" end="7"/>
                                            </p:txEl>
                                          </p:spTgt>
                                        </p:tgtEl>
                                        <p:attrNameLst>
                                          <p:attrName>style.visibility</p:attrName>
                                        </p:attrNameLst>
                                      </p:cBhvr>
                                      <p:to>
                                        <p:strVal val="visible"/>
                                      </p:to>
                                    </p:set>
                                    <p:animEffect transition="in" filter="fade">
                                      <p:cBhvr>
                                        <p:cTn id="2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6C6282-7A1B-43C5-9C46-FE83C6C9EB85}"/>
              </a:ext>
            </a:extLst>
          </p:cNvPr>
          <p:cNvSpPr>
            <a:spLocks noGrp="1"/>
          </p:cNvSpPr>
          <p:nvPr>
            <p:ph type="title"/>
          </p:nvPr>
        </p:nvSpPr>
        <p:spPr>
          <a:xfrm>
            <a:off x="838200" y="111710"/>
            <a:ext cx="10515600" cy="1325563"/>
          </a:xfrm>
        </p:spPr>
        <p:txBody>
          <a:bodyPr>
            <a:noAutofit/>
          </a:bodyPr>
          <a:lstStyle/>
          <a:p>
            <a:r>
              <a:rPr lang="en-US" sz="4000" dirty="0"/>
              <a:t>Additional Public Comments</a:t>
            </a:r>
            <a:br>
              <a:rPr lang="en-US" sz="4000" dirty="0"/>
            </a:br>
            <a:r>
              <a:rPr lang="en-US" sz="4000" dirty="0"/>
              <a:t>California Department of Fish and Wildlife</a:t>
            </a:r>
          </a:p>
        </p:txBody>
      </p:sp>
      <p:sp>
        <p:nvSpPr>
          <p:cNvPr id="2" name="Content Placeholder 1">
            <a:extLst>
              <a:ext uri="{FF2B5EF4-FFF2-40B4-BE49-F238E27FC236}">
                <a16:creationId xmlns:a16="http://schemas.microsoft.com/office/drawing/2014/main" id="{32588487-7E83-486C-AD50-A7465B8FAFBE}"/>
              </a:ext>
            </a:extLst>
          </p:cNvPr>
          <p:cNvSpPr>
            <a:spLocks noGrp="1"/>
          </p:cNvSpPr>
          <p:nvPr>
            <p:ph idx="1"/>
          </p:nvPr>
        </p:nvSpPr>
        <p:spPr>
          <a:xfrm>
            <a:off x="822830" y="1437272"/>
            <a:ext cx="10750267" cy="5121690"/>
          </a:xfrm>
        </p:spPr>
        <p:txBody>
          <a:bodyPr>
            <a:normAutofit fontScale="92500" lnSpcReduction="10000"/>
          </a:bodyPr>
          <a:lstStyle/>
          <a:p>
            <a:r>
              <a:rPr lang="en-US" sz="3000" dirty="0"/>
              <a:t>No consideration of environmental uses of groundwater in management criteria. </a:t>
            </a:r>
          </a:p>
          <a:p>
            <a:pPr marL="457200" lvl="1" indent="0">
              <a:buNone/>
            </a:pPr>
            <a:r>
              <a:rPr lang="en-US" sz="3000" dirty="0">
                <a:solidFill>
                  <a:schemeClr val="tx2">
                    <a:lumMod val="40000"/>
                    <a:lumOff val="60000"/>
                  </a:schemeClr>
                </a:solidFill>
              </a:rPr>
              <a:t>Response:</a:t>
            </a:r>
            <a:r>
              <a:rPr lang="en-US" sz="3000" dirty="0"/>
              <a:t> No interconnected surface water indicated; no environmental uses of groundwater identified; sustainability goal to protect any future identified environmental beneficial uses of groundwater</a:t>
            </a:r>
          </a:p>
          <a:p>
            <a:r>
              <a:rPr lang="en-US" dirty="0"/>
              <a:t>Critically over-drafted basin should not allow MTs to lower water levels.</a:t>
            </a:r>
          </a:p>
          <a:p>
            <a:pPr marL="0" indent="0">
              <a:buNone/>
            </a:pPr>
            <a:r>
              <a:rPr lang="en-US" dirty="0">
                <a:solidFill>
                  <a:schemeClr val="tx2">
                    <a:lumMod val="40000"/>
                    <a:lumOff val="60000"/>
                  </a:schemeClr>
                </a:solidFill>
              </a:rPr>
              <a:t>	</a:t>
            </a:r>
            <a:r>
              <a:rPr lang="en-US" sz="3000" dirty="0">
                <a:solidFill>
                  <a:schemeClr val="tx2">
                    <a:lumMod val="40000"/>
                    <a:lumOff val="60000"/>
                  </a:schemeClr>
                </a:solidFill>
              </a:rPr>
              <a:t>Response:</a:t>
            </a:r>
            <a:r>
              <a:rPr lang="en-US" sz="3000" dirty="0"/>
              <a:t> GSP brings KRGSA water budget into balance</a:t>
            </a:r>
          </a:p>
          <a:p>
            <a:r>
              <a:rPr lang="en-US" dirty="0"/>
              <a:t>Groundwater elevations as a proxy for water quality is not supported by correlations between concentrations and elevation.</a:t>
            </a:r>
          </a:p>
          <a:p>
            <a:pPr marL="0" indent="0">
              <a:buNone/>
            </a:pPr>
            <a:r>
              <a:rPr lang="en-US" dirty="0">
                <a:solidFill>
                  <a:schemeClr val="tx2">
                    <a:lumMod val="40000"/>
                    <a:lumOff val="60000"/>
                  </a:schemeClr>
                </a:solidFill>
              </a:rPr>
              <a:t>	</a:t>
            </a:r>
            <a:r>
              <a:rPr lang="en-US" sz="3000" dirty="0">
                <a:solidFill>
                  <a:schemeClr val="tx2">
                    <a:lumMod val="40000"/>
                    <a:lumOff val="60000"/>
                  </a:schemeClr>
                </a:solidFill>
              </a:rPr>
              <a:t>Response:</a:t>
            </a:r>
            <a:r>
              <a:rPr lang="en-US" sz="3000" dirty="0"/>
              <a:t> Yes it is; see Figure 3-14 Section 3.3.4.6</a:t>
            </a:r>
          </a:p>
          <a:p>
            <a:r>
              <a:rPr lang="en-US" dirty="0"/>
              <a:t>Anticipates involvement in CEQA for GSP projects (</a:t>
            </a:r>
            <a:r>
              <a:rPr lang="en-US" dirty="0">
                <a:solidFill>
                  <a:schemeClr val="tx2">
                    <a:lumMod val="40000"/>
                    <a:lumOff val="60000"/>
                  </a:schemeClr>
                </a:solidFill>
              </a:rPr>
              <a:t>no response required</a:t>
            </a:r>
            <a:r>
              <a:rPr lang="en-US" dirty="0"/>
              <a:t>)</a:t>
            </a:r>
          </a:p>
          <a:p>
            <a:pPr marL="914400" lvl="1" indent="-457200">
              <a:buFont typeface="+mj-lt"/>
              <a:buAutoNum type="arabicPeriod"/>
            </a:pPr>
            <a:endParaRPr lang="en-US" dirty="0"/>
          </a:p>
        </p:txBody>
      </p:sp>
      <p:sp>
        <p:nvSpPr>
          <p:cNvPr id="10" name="TextBox 9">
            <a:extLst>
              <a:ext uri="{FF2B5EF4-FFF2-40B4-BE49-F238E27FC236}">
                <a16:creationId xmlns:a16="http://schemas.microsoft.com/office/drawing/2014/main" id="{ADD20332-4042-4D72-8BCB-CE4229ADE315}"/>
              </a:ext>
            </a:extLst>
          </p:cNvPr>
          <p:cNvSpPr txBox="1"/>
          <p:nvPr/>
        </p:nvSpPr>
        <p:spPr>
          <a:xfrm>
            <a:off x="838200" y="6452757"/>
            <a:ext cx="1485177" cy="369332"/>
          </a:xfrm>
          <a:prstGeom prst="rect">
            <a:avLst/>
          </a:prstGeom>
          <a:noFill/>
        </p:spPr>
        <p:txBody>
          <a:bodyPr wrap="square" rtlCol="0">
            <a:spAutoFit/>
          </a:bodyPr>
          <a:lstStyle/>
          <a:p>
            <a:r>
              <a:rPr lang="en-US" b="1" dirty="0">
                <a:solidFill>
                  <a:schemeClr val="tx1">
                    <a:lumMod val="50000"/>
                  </a:schemeClr>
                </a:solidFill>
                <a:latin typeface="+mn-lt"/>
              </a:rPr>
              <a:t>DRAFT</a:t>
            </a:r>
          </a:p>
        </p:txBody>
      </p:sp>
      <p:sp>
        <p:nvSpPr>
          <p:cNvPr id="8" name="Text Placeholder 2">
            <a:extLst>
              <a:ext uri="{FF2B5EF4-FFF2-40B4-BE49-F238E27FC236}">
                <a16:creationId xmlns:a16="http://schemas.microsoft.com/office/drawing/2014/main" id="{C0B4B6A2-C3D7-4078-BF22-F3E39A8F4878}"/>
              </a:ext>
            </a:extLst>
          </p:cNvPr>
          <p:cNvSpPr txBox="1">
            <a:spLocks/>
          </p:cNvSpPr>
          <p:nvPr/>
        </p:nvSpPr>
        <p:spPr>
          <a:xfrm>
            <a:off x="618902" y="1437273"/>
            <a:ext cx="10218431" cy="459543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2" indent="0">
              <a:buNone/>
            </a:pPr>
            <a:endParaRPr lang="en-US" dirty="0">
              <a:solidFill>
                <a:schemeClr val="tx1"/>
              </a:solidFill>
            </a:endParaRPr>
          </a:p>
          <a:p>
            <a:pPr marL="0" indent="0">
              <a:buNone/>
            </a:pPr>
            <a:endParaRPr lang="en-US" dirty="0">
              <a:solidFill>
                <a:schemeClr val="tx1"/>
              </a:solidFill>
            </a:endParaRPr>
          </a:p>
          <a:p>
            <a:pPr marL="457200" indent="-457200"/>
            <a:endParaRPr lang="en-US" sz="2600" dirty="0">
              <a:solidFill>
                <a:schemeClr val="tx1"/>
              </a:solidFill>
            </a:endParaRPr>
          </a:p>
        </p:txBody>
      </p:sp>
    </p:spTree>
    <p:extLst>
      <p:ext uri="{BB962C8B-B14F-4D97-AF65-F5344CB8AC3E}">
        <p14:creationId xmlns:p14="http://schemas.microsoft.com/office/powerpoint/2010/main" val="2923861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500"/>
                                        <p:tgtEl>
                                          <p:spTgt spid="2">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fade">
                                      <p:cBhvr>
                                        <p:cTn id="26" dur="500"/>
                                        <p:tgtEl>
                                          <p:spTgt spid="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fade">
                                      <p:cBhvr>
                                        <p:cTn id="31"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BAEF9-7012-43DF-A436-DF3C6F88B266}"/>
              </a:ext>
            </a:extLst>
          </p:cNvPr>
          <p:cNvSpPr>
            <a:spLocks noGrp="1"/>
          </p:cNvSpPr>
          <p:nvPr>
            <p:ph type="title"/>
          </p:nvPr>
        </p:nvSpPr>
        <p:spPr/>
        <p:txBody>
          <a:bodyPr>
            <a:normAutofit fontScale="90000"/>
          </a:bodyPr>
          <a:lstStyle/>
          <a:p>
            <a:r>
              <a:rPr lang="en-US" sz="4900" b="1" dirty="0"/>
              <a:t>KRGSA GSP Plan Area</a:t>
            </a:r>
            <a:r>
              <a:rPr lang="en-US" sz="4000" dirty="0"/>
              <a:t/>
            </a:r>
            <a:br>
              <a:rPr lang="en-US" sz="4000" dirty="0"/>
            </a:br>
            <a:endParaRPr lang="en-US" sz="4000" dirty="0"/>
          </a:p>
        </p:txBody>
      </p:sp>
      <p:pic>
        <p:nvPicPr>
          <p:cNvPr id="5" name="Content Placeholder 4">
            <a:extLst>
              <a:ext uri="{FF2B5EF4-FFF2-40B4-BE49-F238E27FC236}">
                <a16:creationId xmlns:a16="http://schemas.microsoft.com/office/drawing/2014/main" id="{8D662344-4986-4D50-89B1-4535B1D40515}"/>
              </a:ext>
            </a:extLst>
          </p:cNvPr>
          <p:cNvPicPr>
            <a:picLocks noGrp="1" noChangeAspect="1"/>
          </p:cNvPicPr>
          <p:nvPr>
            <p:ph type="pic" idx="1"/>
          </p:nvPr>
        </p:nvPicPr>
        <p:blipFill>
          <a:blip r:embed="rId2"/>
          <a:stretch>
            <a:fillRect/>
          </a:stretch>
        </p:blipFill>
        <p:spPr>
          <a:xfrm>
            <a:off x="5186641" y="670560"/>
            <a:ext cx="6858000" cy="5486400"/>
          </a:xfrm>
        </p:spPr>
      </p:pic>
      <p:sp>
        <p:nvSpPr>
          <p:cNvPr id="3" name="Text Placeholder 2">
            <a:extLst>
              <a:ext uri="{FF2B5EF4-FFF2-40B4-BE49-F238E27FC236}">
                <a16:creationId xmlns:a16="http://schemas.microsoft.com/office/drawing/2014/main" id="{AFC620AA-3402-4B5E-9316-5C32AB587181}"/>
              </a:ext>
            </a:extLst>
          </p:cNvPr>
          <p:cNvSpPr>
            <a:spLocks noGrp="1"/>
          </p:cNvSpPr>
          <p:nvPr>
            <p:ph type="body" sz="half" idx="2"/>
          </p:nvPr>
        </p:nvSpPr>
        <p:spPr>
          <a:xfrm>
            <a:off x="578709" y="1620569"/>
            <a:ext cx="4629150" cy="4569061"/>
          </a:xfrm>
        </p:spPr>
        <p:txBody>
          <a:bodyPr>
            <a:normAutofit fontScale="92500"/>
          </a:bodyPr>
          <a:lstStyle/>
          <a:p>
            <a:pPr marL="457200" indent="-457200">
              <a:buFont typeface="Arial" panose="020B0604020202020204" pitchFamily="34" charset="0"/>
              <a:buChar char="•"/>
            </a:pPr>
            <a:r>
              <a:rPr lang="en-US" sz="3500" dirty="0"/>
              <a:t>361 square miles</a:t>
            </a:r>
          </a:p>
          <a:p>
            <a:pPr marL="457200" indent="-457200">
              <a:spcBef>
                <a:spcPts val="1800"/>
              </a:spcBef>
              <a:buFont typeface="Arial" panose="020B0604020202020204" pitchFamily="34" charset="0"/>
              <a:buChar char="•"/>
            </a:pPr>
            <a:r>
              <a:rPr lang="en-US" sz="3500" dirty="0"/>
              <a:t>13% of the Kern County Subbasin</a:t>
            </a:r>
          </a:p>
          <a:p>
            <a:pPr marL="457200" indent="-457200">
              <a:spcBef>
                <a:spcPts val="1800"/>
              </a:spcBef>
              <a:buFont typeface="Arial" panose="020B0604020202020204" pitchFamily="34" charset="0"/>
              <a:buChar char="•"/>
            </a:pPr>
            <a:r>
              <a:rPr lang="en-US" sz="3500" dirty="0"/>
              <a:t>Composed of:</a:t>
            </a:r>
          </a:p>
          <a:p>
            <a:pPr marL="914400" lvl="1" indent="-457200">
              <a:buFont typeface="Arial" panose="020B0604020202020204" pitchFamily="34" charset="0"/>
              <a:buChar char="•"/>
            </a:pPr>
            <a:r>
              <a:rPr lang="en-US" sz="2600" dirty="0"/>
              <a:t>City of Bakersfield</a:t>
            </a:r>
          </a:p>
          <a:p>
            <a:pPr marL="914400" lvl="1" indent="-457200">
              <a:buFont typeface="Arial" panose="020B0604020202020204" pitchFamily="34" charset="0"/>
              <a:buChar char="•"/>
            </a:pPr>
            <a:r>
              <a:rPr lang="en-US" sz="2600" dirty="0"/>
              <a:t>Improvement District No. 4 (KCWA)</a:t>
            </a:r>
          </a:p>
          <a:p>
            <a:pPr marL="914400" lvl="1" indent="-457200">
              <a:buFont typeface="Arial" panose="020B0604020202020204" pitchFamily="34" charset="0"/>
              <a:buChar char="•"/>
            </a:pPr>
            <a:r>
              <a:rPr lang="en-US" sz="2600" dirty="0"/>
              <a:t>Kern Delta Water District (KDWD)</a:t>
            </a:r>
          </a:p>
          <a:p>
            <a:pPr marL="914400" lvl="1" indent="-457200">
              <a:buFont typeface="Arial" panose="020B0604020202020204" pitchFamily="34" charset="0"/>
              <a:buChar char="•"/>
            </a:pPr>
            <a:r>
              <a:rPr lang="en-US" sz="2600" dirty="0"/>
              <a:t>Additional smaller agencies</a:t>
            </a:r>
          </a:p>
        </p:txBody>
      </p:sp>
      <p:sp>
        <p:nvSpPr>
          <p:cNvPr id="4" name="TextBox 3">
            <a:extLst>
              <a:ext uri="{FF2B5EF4-FFF2-40B4-BE49-F238E27FC236}">
                <a16:creationId xmlns:a16="http://schemas.microsoft.com/office/drawing/2014/main" id="{0F877A03-C292-49F2-8E37-73BEC366E46C}"/>
              </a:ext>
            </a:extLst>
          </p:cNvPr>
          <p:cNvSpPr txBox="1"/>
          <p:nvPr/>
        </p:nvSpPr>
        <p:spPr>
          <a:xfrm>
            <a:off x="618902" y="6189630"/>
            <a:ext cx="1485177" cy="369332"/>
          </a:xfrm>
          <a:prstGeom prst="rect">
            <a:avLst/>
          </a:prstGeom>
          <a:noFill/>
        </p:spPr>
        <p:txBody>
          <a:bodyPr wrap="square" rtlCol="0">
            <a:spAutoFit/>
          </a:bodyPr>
          <a:lstStyle/>
          <a:p>
            <a:r>
              <a:rPr lang="en-US" b="1" dirty="0">
                <a:solidFill>
                  <a:schemeClr val="tx1">
                    <a:lumMod val="50000"/>
                  </a:schemeClr>
                </a:solidFill>
                <a:latin typeface="+mn-lt"/>
              </a:rPr>
              <a:t>DRAFT</a:t>
            </a:r>
          </a:p>
        </p:txBody>
      </p:sp>
      <p:sp>
        <p:nvSpPr>
          <p:cNvPr id="7" name="Rectangle 6">
            <a:extLst>
              <a:ext uri="{FF2B5EF4-FFF2-40B4-BE49-F238E27FC236}">
                <a16:creationId xmlns:a16="http://schemas.microsoft.com/office/drawing/2014/main" id="{80F9B635-C87A-45F8-80C0-F39B5C59B59D}"/>
              </a:ext>
            </a:extLst>
          </p:cNvPr>
          <p:cNvSpPr/>
          <p:nvPr/>
        </p:nvSpPr>
        <p:spPr>
          <a:xfrm>
            <a:off x="7419975" y="1545254"/>
            <a:ext cx="4629150" cy="954107"/>
          </a:xfrm>
          <a:prstGeom prst="rect">
            <a:avLst/>
          </a:prstGeom>
        </p:spPr>
        <p:txBody>
          <a:bodyPr wrap="square">
            <a:spAutoFit/>
          </a:bodyPr>
          <a:lstStyle/>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a:p>
        </p:txBody>
      </p:sp>
    </p:spTree>
    <p:extLst>
      <p:ext uri="{BB962C8B-B14F-4D97-AF65-F5344CB8AC3E}">
        <p14:creationId xmlns:p14="http://schemas.microsoft.com/office/powerpoint/2010/main" val="418927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DC70FAD-3156-4866-BEAB-F7CB1FB90B98}"/>
              </a:ext>
            </a:extLst>
          </p:cNvPr>
          <p:cNvSpPr txBox="1"/>
          <p:nvPr/>
        </p:nvSpPr>
        <p:spPr>
          <a:xfrm>
            <a:off x="618902" y="6189630"/>
            <a:ext cx="1485177" cy="369332"/>
          </a:xfrm>
          <a:prstGeom prst="rect">
            <a:avLst/>
          </a:prstGeom>
          <a:noFill/>
        </p:spPr>
        <p:txBody>
          <a:bodyPr wrap="square" rtlCol="0">
            <a:spAutoFit/>
          </a:bodyPr>
          <a:lstStyle/>
          <a:p>
            <a:r>
              <a:rPr lang="en-US" b="1" dirty="0">
                <a:solidFill>
                  <a:schemeClr val="tx1">
                    <a:lumMod val="50000"/>
                  </a:schemeClr>
                </a:solidFill>
                <a:latin typeface="+mn-lt"/>
              </a:rPr>
              <a:t>DRAFT</a:t>
            </a:r>
          </a:p>
        </p:txBody>
      </p:sp>
      <p:sp>
        <p:nvSpPr>
          <p:cNvPr id="11" name="Title 1">
            <a:extLst>
              <a:ext uri="{FF2B5EF4-FFF2-40B4-BE49-F238E27FC236}">
                <a16:creationId xmlns:a16="http://schemas.microsoft.com/office/drawing/2014/main" id="{53D9E7F2-24EA-419F-9609-E96AD1A35631}"/>
              </a:ext>
            </a:extLst>
          </p:cNvPr>
          <p:cNvSpPr>
            <a:spLocks noGrp="1"/>
          </p:cNvSpPr>
          <p:nvPr>
            <p:ph type="title"/>
          </p:nvPr>
        </p:nvSpPr>
        <p:spPr>
          <a:xfrm>
            <a:off x="838200" y="-73123"/>
            <a:ext cx="11163299" cy="1428162"/>
          </a:xfrm>
        </p:spPr>
        <p:txBody>
          <a:bodyPr>
            <a:normAutofit/>
          </a:bodyPr>
          <a:lstStyle/>
          <a:p>
            <a:r>
              <a:rPr lang="en-US" sz="4900" b="1" dirty="0"/>
              <a:t>Next Steps</a:t>
            </a:r>
            <a:endParaRPr lang="en-US" sz="4000" dirty="0"/>
          </a:p>
        </p:txBody>
      </p:sp>
      <p:sp>
        <p:nvSpPr>
          <p:cNvPr id="12" name="Text Placeholder 2">
            <a:extLst>
              <a:ext uri="{FF2B5EF4-FFF2-40B4-BE49-F238E27FC236}">
                <a16:creationId xmlns:a16="http://schemas.microsoft.com/office/drawing/2014/main" id="{6305357A-4195-4CAC-A74B-F13DCB2C7629}"/>
              </a:ext>
            </a:extLst>
          </p:cNvPr>
          <p:cNvSpPr txBox="1">
            <a:spLocks/>
          </p:cNvSpPr>
          <p:nvPr/>
        </p:nvSpPr>
        <p:spPr>
          <a:xfrm>
            <a:off x="618902" y="1503680"/>
            <a:ext cx="11034618" cy="457982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sz="4000" dirty="0">
                <a:solidFill>
                  <a:schemeClr val="tx2">
                    <a:lumMod val="20000"/>
                    <a:lumOff val="80000"/>
                  </a:schemeClr>
                </a:solidFill>
              </a:rPr>
              <a:t>Board Adoption of Final GSP 12-05-2019</a:t>
            </a:r>
          </a:p>
          <a:p>
            <a:pPr marL="457200" indent="-457200"/>
            <a:r>
              <a:rPr lang="en-US" sz="4000" dirty="0">
                <a:solidFill>
                  <a:schemeClr val="tx2">
                    <a:lumMod val="20000"/>
                    <a:lumOff val="80000"/>
                  </a:schemeClr>
                </a:solidFill>
              </a:rPr>
              <a:t>Additional minor revisions/cleanup of Draft GSP, as directed by the Board including clarifications in response to public comments, as needed</a:t>
            </a:r>
          </a:p>
          <a:p>
            <a:pPr marL="457200" indent="-457200"/>
            <a:r>
              <a:rPr lang="en-US" sz="4000" dirty="0">
                <a:solidFill>
                  <a:schemeClr val="tx2">
                    <a:lumMod val="20000"/>
                    <a:lumOff val="80000"/>
                  </a:schemeClr>
                </a:solidFill>
              </a:rPr>
              <a:t>Final document and data preparation</a:t>
            </a:r>
          </a:p>
          <a:p>
            <a:pPr marL="457200" indent="-457200"/>
            <a:r>
              <a:rPr lang="en-US" sz="4000" dirty="0">
                <a:solidFill>
                  <a:schemeClr val="tx2">
                    <a:lumMod val="20000"/>
                    <a:lumOff val="80000"/>
                  </a:schemeClr>
                </a:solidFill>
              </a:rPr>
              <a:t>Submit to DWR by January 31, 2020</a:t>
            </a:r>
            <a:endParaRPr lang="en-US" sz="3600" dirty="0">
              <a:solidFill>
                <a:schemeClr val="tx2">
                  <a:lumMod val="20000"/>
                  <a:lumOff val="80000"/>
                </a:schemeClr>
              </a:solidFill>
            </a:endParaRPr>
          </a:p>
          <a:p>
            <a:pPr marL="457200" indent="-457200"/>
            <a:endParaRPr lang="en-US" sz="3600" dirty="0">
              <a:solidFill>
                <a:schemeClr val="tx2">
                  <a:lumMod val="20000"/>
                  <a:lumOff val="80000"/>
                </a:schemeClr>
              </a:solidFill>
            </a:endParaRPr>
          </a:p>
        </p:txBody>
      </p:sp>
    </p:spTree>
    <p:extLst>
      <p:ext uri="{BB962C8B-B14F-4D97-AF65-F5344CB8AC3E}">
        <p14:creationId xmlns:p14="http://schemas.microsoft.com/office/powerpoint/2010/main" val="3112510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2">
            <a:extLst>
              <a:ext uri="{FF2B5EF4-FFF2-40B4-BE49-F238E27FC236}">
                <a16:creationId xmlns:a16="http://schemas.microsoft.com/office/drawing/2014/main" id="{26931080-0030-406D-8707-79EC4AE20B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746" b="26811"/>
          <a:stretch/>
        </p:blipFill>
        <p:spPr>
          <a:xfrm>
            <a:off x="838200" y="548639"/>
            <a:ext cx="10744200" cy="3187983"/>
          </a:xfrm>
          <a:prstGeom prst="rect">
            <a:avLst/>
          </a:prstGeom>
        </p:spPr>
      </p:pic>
      <p:sp>
        <p:nvSpPr>
          <p:cNvPr id="2" name="Title 1"/>
          <p:cNvSpPr>
            <a:spLocks noGrp="1"/>
          </p:cNvSpPr>
          <p:nvPr>
            <p:ph type="title"/>
          </p:nvPr>
        </p:nvSpPr>
        <p:spPr>
          <a:xfrm>
            <a:off x="8318897" y="467360"/>
            <a:ext cx="3263503" cy="1400530"/>
          </a:xfrm>
        </p:spPr>
        <p:txBody>
          <a:bodyPr>
            <a:noAutofit/>
          </a:bodyPr>
          <a:lstStyle/>
          <a:p>
            <a:pPr algn="ctr"/>
            <a:r>
              <a:rPr lang="en-US" sz="4400" b="1" dirty="0">
                <a:solidFill>
                  <a:srgbClr val="0066FF"/>
                </a:solidFill>
              </a:rPr>
              <a:t>Questions?</a:t>
            </a:r>
          </a:p>
        </p:txBody>
      </p:sp>
      <p:pic>
        <p:nvPicPr>
          <p:cNvPr id="4" name="Content Placeholder 4" descr="A sunset over a body of water&#10;&#10;Description automatically generated">
            <a:extLst>
              <a:ext uri="{FF2B5EF4-FFF2-40B4-BE49-F238E27FC236}">
                <a16:creationId xmlns:a16="http://schemas.microsoft.com/office/drawing/2014/main" id="{12EA28EB-E137-469C-AF50-8C1DC28F7DFD}"/>
              </a:ext>
            </a:extLst>
          </p:cNvPr>
          <p:cNvPicPr>
            <a:picLocks noChangeAspect="1"/>
          </p:cNvPicPr>
          <p:nvPr/>
        </p:nvPicPr>
        <p:blipFill rotWithShape="1">
          <a:blip r:embed="rId4">
            <a:extLst>
              <a:ext uri="{28A0092B-C50C-407E-A947-70E740481C1C}">
                <a14:useLocalDpi xmlns:a14="http://schemas.microsoft.com/office/drawing/2010/main" val="0"/>
              </a:ext>
            </a:extLst>
          </a:blip>
          <a:srcRect r="1" b="31315"/>
          <a:stretch/>
        </p:blipFill>
        <p:spPr>
          <a:xfrm>
            <a:off x="4103243" y="2755680"/>
            <a:ext cx="7479157" cy="3429001"/>
          </a:xfrm>
          <a:prstGeom prst="rect">
            <a:avLst/>
          </a:prstGeom>
        </p:spPr>
      </p:pic>
      <p:pic>
        <p:nvPicPr>
          <p:cNvPr id="7" name="Content Placeholder 6" descr="A bridge over a body of water&#10;&#10;Description automatically generated">
            <a:extLst>
              <a:ext uri="{FF2B5EF4-FFF2-40B4-BE49-F238E27FC236}">
                <a16:creationId xmlns:a16="http://schemas.microsoft.com/office/drawing/2014/main" id="{C9BF8032-5C52-4BC3-9275-6C8B35ECF2E5}"/>
              </a:ext>
            </a:extLst>
          </p:cNvPr>
          <p:cNvPicPr>
            <a:picLocks noGrp="1" noChangeAspect="1"/>
          </p:cNvPicPr>
          <p:nvPr>
            <p:ph idx="1"/>
          </p:nvPr>
        </p:nvPicPr>
        <p:blipFill>
          <a:blip r:embed="rId5"/>
          <a:stretch>
            <a:fillRect/>
          </a:stretch>
        </p:blipFill>
        <p:spPr>
          <a:xfrm>
            <a:off x="838200" y="548639"/>
            <a:ext cx="3263503" cy="5636043"/>
          </a:xfrm>
        </p:spPr>
      </p:pic>
    </p:spTree>
    <p:extLst>
      <p:ext uri="{BB962C8B-B14F-4D97-AF65-F5344CB8AC3E}">
        <p14:creationId xmlns:p14="http://schemas.microsoft.com/office/powerpoint/2010/main" val="3770193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BAEF9-7012-43DF-A436-DF3C6F88B266}"/>
              </a:ext>
            </a:extLst>
          </p:cNvPr>
          <p:cNvSpPr>
            <a:spLocks noGrp="1"/>
          </p:cNvSpPr>
          <p:nvPr>
            <p:ph type="title"/>
          </p:nvPr>
        </p:nvSpPr>
        <p:spPr>
          <a:xfrm>
            <a:off x="618902" y="457200"/>
            <a:ext cx="4481975" cy="1600200"/>
          </a:xfrm>
        </p:spPr>
        <p:txBody>
          <a:bodyPr>
            <a:normAutofit fontScale="90000"/>
          </a:bodyPr>
          <a:lstStyle/>
          <a:p>
            <a:r>
              <a:rPr lang="en-US" sz="4900" b="1" dirty="0"/>
              <a:t>Land Use in the KRGSA Plan Area</a:t>
            </a:r>
            <a:r>
              <a:rPr lang="en-US" sz="4000" dirty="0"/>
              <a:t/>
            </a:r>
            <a:br>
              <a:rPr lang="en-US" sz="4000" dirty="0"/>
            </a:br>
            <a:endParaRPr lang="en-US" sz="4000" dirty="0"/>
          </a:p>
        </p:txBody>
      </p:sp>
      <p:pic>
        <p:nvPicPr>
          <p:cNvPr id="5" name="Content Placeholder 4">
            <a:extLst>
              <a:ext uri="{FF2B5EF4-FFF2-40B4-BE49-F238E27FC236}">
                <a16:creationId xmlns:a16="http://schemas.microsoft.com/office/drawing/2014/main" id="{8D662344-4986-4D50-89B1-4535B1D40515}"/>
              </a:ext>
            </a:extLst>
          </p:cNvPr>
          <p:cNvPicPr>
            <a:picLocks noGrp="1" noChangeAspect="1"/>
          </p:cNvPicPr>
          <p:nvPr>
            <p:ph type="pic" idx="1"/>
          </p:nvPr>
        </p:nvPicPr>
        <p:blipFill>
          <a:blip r:embed="rId2"/>
          <a:stretch>
            <a:fillRect/>
          </a:stretch>
        </p:blipFill>
        <p:spPr>
          <a:xfrm>
            <a:off x="5186641" y="660400"/>
            <a:ext cx="6858000" cy="5486400"/>
          </a:xfrm>
        </p:spPr>
      </p:pic>
      <p:sp>
        <p:nvSpPr>
          <p:cNvPr id="3" name="Text Placeholder 2">
            <a:extLst>
              <a:ext uri="{FF2B5EF4-FFF2-40B4-BE49-F238E27FC236}">
                <a16:creationId xmlns:a16="http://schemas.microsoft.com/office/drawing/2014/main" id="{AFC620AA-3402-4B5E-9316-5C32AB587181}"/>
              </a:ext>
            </a:extLst>
          </p:cNvPr>
          <p:cNvSpPr>
            <a:spLocks noGrp="1"/>
          </p:cNvSpPr>
          <p:nvPr>
            <p:ph type="body" sz="half" idx="2"/>
          </p:nvPr>
        </p:nvSpPr>
        <p:spPr>
          <a:xfrm>
            <a:off x="618902" y="1855304"/>
            <a:ext cx="4324159" cy="4334326"/>
          </a:xfrm>
        </p:spPr>
        <p:txBody>
          <a:bodyPr>
            <a:normAutofit/>
          </a:bodyPr>
          <a:lstStyle/>
          <a:p>
            <a:pPr marL="457200" indent="-457200">
              <a:buFont typeface="Arial" panose="020B0604020202020204" pitchFamily="34" charset="0"/>
              <a:buChar char="•"/>
            </a:pPr>
            <a:r>
              <a:rPr lang="en-US" sz="3200" dirty="0"/>
              <a:t>North – Urban</a:t>
            </a:r>
          </a:p>
          <a:p>
            <a:pPr marL="457200" indent="-457200">
              <a:buFont typeface="Arial" panose="020B0604020202020204" pitchFamily="34" charset="0"/>
              <a:buChar char="•"/>
            </a:pPr>
            <a:r>
              <a:rPr lang="en-US" sz="3200" dirty="0"/>
              <a:t>South – Agricultural</a:t>
            </a:r>
          </a:p>
          <a:p>
            <a:pPr marL="457200" indent="-457200">
              <a:buFont typeface="Arial" panose="020B0604020202020204" pitchFamily="34" charset="0"/>
              <a:buChar char="•"/>
            </a:pPr>
            <a:r>
              <a:rPr lang="en-US" sz="3200" dirty="0"/>
              <a:t>2015 Land Use</a:t>
            </a:r>
          </a:p>
          <a:p>
            <a:pPr marL="914400" lvl="1" indent="-457200">
              <a:buFont typeface="Arial" panose="020B0604020202020204" pitchFamily="34" charset="0"/>
              <a:buChar char="•"/>
            </a:pPr>
            <a:r>
              <a:rPr lang="en-US" sz="2800" dirty="0"/>
              <a:t>41% - Agricultural</a:t>
            </a:r>
          </a:p>
          <a:p>
            <a:pPr marL="914400" lvl="1" indent="-457200">
              <a:buFont typeface="Arial" panose="020B0604020202020204" pitchFamily="34" charset="0"/>
              <a:buChar char="•"/>
            </a:pPr>
            <a:r>
              <a:rPr lang="en-US" sz="2800" dirty="0"/>
              <a:t>33% - Urban</a:t>
            </a:r>
          </a:p>
          <a:p>
            <a:pPr marL="914400" lvl="1" indent="-457200">
              <a:buFont typeface="Arial" panose="020B0604020202020204" pitchFamily="34" charset="0"/>
              <a:buChar char="•"/>
            </a:pPr>
            <a:r>
              <a:rPr lang="en-US" sz="2800" dirty="0"/>
              <a:t>26% - Undeveloped</a:t>
            </a:r>
          </a:p>
          <a:p>
            <a:pPr marL="457200" indent="-457200">
              <a:buFont typeface="Arial" panose="020B0604020202020204" pitchFamily="34" charset="0"/>
              <a:buChar char="•"/>
            </a:pPr>
            <a:endParaRPr lang="en-US" sz="3200" dirty="0"/>
          </a:p>
        </p:txBody>
      </p:sp>
      <p:sp>
        <p:nvSpPr>
          <p:cNvPr id="4" name="TextBox 3">
            <a:extLst>
              <a:ext uri="{FF2B5EF4-FFF2-40B4-BE49-F238E27FC236}">
                <a16:creationId xmlns:a16="http://schemas.microsoft.com/office/drawing/2014/main" id="{0F877A03-C292-49F2-8E37-73BEC366E46C}"/>
              </a:ext>
            </a:extLst>
          </p:cNvPr>
          <p:cNvSpPr txBox="1"/>
          <p:nvPr/>
        </p:nvSpPr>
        <p:spPr>
          <a:xfrm>
            <a:off x="618902" y="6189630"/>
            <a:ext cx="1485177" cy="369332"/>
          </a:xfrm>
          <a:prstGeom prst="rect">
            <a:avLst/>
          </a:prstGeom>
          <a:noFill/>
        </p:spPr>
        <p:txBody>
          <a:bodyPr wrap="square" rtlCol="0">
            <a:spAutoFit/>
          </a:bodyPr>
          <a:lstStyle/>
          <a:p>
            <a:r>
              <a:rPr lang="en-US" b="1" dirty="0">
                <a:solidFill>
                  <a:schemeClr val="tx1">
                    <a:lumMod val="50000"/>
                  </a:schemeClr>
                </a:solidFill>
                <a:latin typeface="+mn-lt"/>
              </a:rPr>
              <a:t>DRAFT</a:t>
            </a:r>
          </a:p>
        </p:txBody>
      </p:sp>
      <p:sp>
        <p:nvSpPr>
          <p:cNvPr id="7" name="Rectangle 6">
            <a:extLst>
              <a:ext uri="{FF2B5EF4-FFF2-40B4-BE49-F238E27FC236}">
                <a16:creationId xmlns:a16="http://schemas.microsoft.com/office/drawing/2014/main" id="{80F9B635-C87A-45F8-80C0-F39B5C59B59D}"/>
              </a:ext>
            </a:extLst>
          </p:cNvPr>
          <p:cNvSpPr/>
          <p:nvPr/>
        </p:nvSpPr>
        <p:spPr>
          <a:xfrm>
            <a:off x="7419975" y="1545254"/>
            <a:ext cx="4629150" cy="954107"/>
          </a:xfrm>
          <a:prstGeom prst="rect">
            <a:avLst/>
          </a:prstGeom>
        </p:spPr>
        <p:txBody>
          <a:bodyPr wrap="square">
            <a:spAutoFit/>
          </a:bodyPr>
          <a:lstStyle/>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a:p>
        </p:txBody>
      </p:sp>
      <p:sp>
        <p:nvSpPr>
          <p:cNvPr id="8" name="TextBox 7">
            <a:extLst>
              <a:ext uri="{FF2B5EF4-FFF2-40B4-BE49-F238E27FC236}">
                <a16:creationId xmlns:a16="http://schemas.microsoft.com/office/drawing/2014/main" id="{1C15E042-3129-4ECD-869C-FF6032C2C52A}"/>
              </a:ext>
            </a:extLst>
          </p:cNvPr>
          <p:cNvSpPr txBox="1"/>
          <p:nvPr/>
        </p:nvSpPr>
        <p:spPr>
          <a:xfrm>
            <a:off x="6862525" y="1028045"/>
            <a:ext cx="995881" cy="230832"/>
          </a:xfrm>
          <a:prstGeom prst="rect">
            <a:avLst/>
          </a:prstGeom>
          <a:noFill/>
        </p:spPr>
        <p:txBody>
          <a:bodyPr wrap="square" rtlCol="0">
            <a:spAutoFit/>
          </a:bodyPr>
          <a:lstStyle/>
          <a:p>
            <a:r>
              <a:rPr lang="en-US" sz="900" b="1" dirty="0">
                <a:solidFill>
                  <a:schemeClr val="tx1">
                    <a:lumMod val="65000"/>
                  </a:schemeClr>
                </a:solidFill>
              </a:rPr>
              <a:t>7</a:t>
            </a:r>
            <a:r>
              <a:rPr lang="en-US" sz="900" b="1" baseline="30000" dirty="0">
                <a:solidFill>
                  <a:schemeClr val="tx1">
                    <a:lumMod val="65000"/>
                  </a:schemeClr>
                </a:solidFill>
              </a:rPr>
              <a:t>th</a:t>
            </a:r>
            <a:r>
              <a:rPr lang="en-US" sz="900" b="1" dirty="0">
                <a:solidFill>
                  <a:schemeClr val="tx1">
                    <a:lumMod val="65000"/>
                  </a:schemeClr>
                </a:solidFill>
              </a:rPr>
              <a:t> Standard Rd</a:t>
            </a:r>
          </a:p>
        </p:txBody>
      </p:sp>
    </p:spTree>
    <p:extLst>
      <p:ext uri="{BB962C8B-B14F-4D97-AF65-F5344CB8AC3E}">
        <p14:creationId xmlns:p14="http://schemas.microsoft.com/office/powerpoint/2010/main" val="3709050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BAEF9-7012-43DF-A436-DF3C6F88B266}"/>
              </a:ext>
            </a:extLst>
          </p:cNvPr>
          <p:cNvSpPr>
            <a:spLocks noGrp="1"/>
          </p:cNvSpPr>
          <p:nvPr>
            <p:ph type="title"/>
          </p:nvPr>
        </p:nvSpPr>
        <p:spPr>
          <a:xfrm>
            <a:off x="562556" y="255104"/>
            <a:ext cx="4481975" cy="1600200"/>
          </a:xfrm>
        </p:spPr>
        <p:txBody>
          <a:bodyPr>
            <a:normAutofit/>
          </a:bodyPr>
          <a:lstStyle/>
          <a:p>
            <a:r>
              <a:rPr lang="en-US" sz="4900" b="1" dirty="0"/>
              <a:t>Active Wells in the KRGSA </a:t>
            </a:r>
            <a:endParaRPr lang="en-US" sz="4000" dirty="0"/>
          </a:p>
        </p:txBody>
      </p:sp>
      <p:pic>
        <p:nvPicPr>
          <p:cNvPr id="5" name="Content Placeholder 4">
            <a:extLst>
              <a:ext uri="{FF2B5EF4-FFF2-40B4-BE49-F238E27FC236}">
                <a16:creationId xmlns:a16="http://schemas.microsoft.com/office/drawing/2014/main" id="{8D662344-4986-4D50-89B1-4535B1D40515}"/>
              </a:ext>
            </a:extLst>
          </p:cNvPr>
          <p:cNvPicPr>
            <a:picLocks noGrp="1" noChangeAspect="1"/>
          </p:cNvPicPr>
          <p:nvPr>
            <p:ph type="pic" idx="1"/>
          </p:nvPr>
        </p:nvPicPr>
        <p:blipFill>
          <a:blip r:embed="rId3"/>
          <a:stretch>
            <a:fillRect/>
          </a:stretch>
        </p:blipFill>
        <p:spPr>
          <a:xfrm>
            <a:off x="5191125" y="660400"/>
            <a:ext cx="6858000" cy="5486400"/>
          </a:xfrm>
        </p:spPr>
      </p:pic>
      <p:sp>
        <p:nvSpPr>
          <p:cNvPr id="3" name="Text Placeholder 2">
            <a:extLst>
              <a:ext uri="{FF2B5EF4-FFF2-40B4-BE49-F238E27FC236}">
                <a16:creationId xmlns:a16="http://schemas.microsoft.com/office/drawing/2014/main" id="{AFC620AA-3402-4B5E-9316-5C32AB587181}"/>
              </a:ext>
            </a:extLst>
          </p:cNvPr>
          <p:cNvSpPr>
            <a:spLocks noGrp="1"/>
          </p:cNvSpPr>
          <p:nvPr>
            <p:ph type="body" sz="half" idx="2"/>
          </p:nvPr>
        </p:nvSpPr>
        <p:spPr>
          <a:xfrm>
            <a:off x="613291" y="2039970"/>
            <a:ext cx="4481975" cy="4149660"/>
          </a:xfrm>
        </p:spPr>
        <p:txBody>
          <a:bodyPr>
            <a:normAutofit/>
          </a:bodyPr>
          <a:lstStyle/>
          <a:p>
            <a:pPr marL="457200" indent="-457200">
              <a:spcBef>
                <a:spcPts val="1800"/>
              </a:spcBef>
              <a:buFont typeface="Arial" panose="020B0604020202020204" pitchFamily="34" charset="0"/>
              <a:buChar char="•"/>
            </a:pPr>
            <a:r>
              <a:rPr lang="en-US" sz="2800" dirty="0"/>
              <a:t>162 Municipal wells</a:t>
            </a:r>
          </a:p>
          <a:p>
            <a:pPr marL="457200" indent="-457200">
              <a:spcBef>
                <a:spcPts val="1800"/>
              </a:spcBef>
              <a:buFont typeface="Arial" panose="020B0604020202020204" pitchFamily="34" charset="0"/>
              <a:buChar char="•"/>
            </a:pPr>
            <a:r>
              <a:rPr lang="en-US" sz="2800" dirty="0"/>
              <a:t>67 Public Supply and Small Water System wells</a:t>
            </a:r>
          </a:p>
          <a:p>
            <a:pPr marL="457200" indent="-457200">
              <a:spcBef>
                <a:spcPts val="1800"/>
              </a:spcBef>
              <a:buFont typeface="Arial" panose="020B0604020202020204" pitchFamily="34" charset="0"/>
              <a:buChar char="•"/>
            </a:pPr>
            <a:r>
              <a:rPr lang="en-US" sz="2800" dirty="0"/>
              <a:t>151 Industrial, Domestic, and other Private wells</a:t>
            </a:r>
          </a:p>
          <a:p>
            <a:pPr marL="457200" indent="-457200">
              <a:spcBef>
                <a:spcPts val="1800"/>
              </a:spcBef>
              <a:buFont typeface="Arial" panose="020B0604020202020204" pitchFamily="34" charset="0"/>
              <a:buChar char="•"/>
            </a:pPr>
            <a:r>
              <a:rPr lang="en-US" sz="2800" dirty="0"/>
              <a:t>642 Agricultural wells</a:t>
            </a:r>
          </a:p>
          <a:p>
            <a:pPr marL="457200" indent="-457200">
              <a:spcBef>
                <a:spcPts val="1800"/>
              </a:spcBef>
              <a:buFont typeface="Arial" panose="020B0604020202020204" pitchFamily="34" charset="0"/>
              <a:buChar char="•"/>
            </a:pPr>
            <a:r>
              <a:rPr lang="en-US" sz="2800" dirty="0"/>
              <a:t>54 Banking recovery wells</a:t>
            </a:r>
          </a:p>
        </p:txBody>
      </p:sp>
      <p:sp>
        <p:nvSpPr>
          <p:cNvPr id="4" name="TextBox 3">
            <a:extLst>
              <a:ext uri="{FF2B5EF4-FFF2-40B4-BE49-F238E27FC236}">
                <a16:creationId xmlns:a16="http://schemas.microsoft.com/office/drawing/2014/main" id="{0F877A03-C292-49F2-8E37-73BEC366E46C}"/>
              </a:ext>
            </a:extLst>
          </p:cNvPr>
          <p:cNvSpPr txBox="1"/>
          <p:nvPr/>
        </p:nvSpPr>
        <p:spPr>
          <a:xfrm>
            <a:off x="618902" y="6189630"/>
            <a:ext cx="1485177" cy="369332"/>
          </a:xfrm>
          <a:prstGeom prst="rect">
            <a:avLst/>
          </a:prstGeom>
          <a:noFill/>
        </p:spPr>
        <p:txBody>
          <a:bodyPr wrap="square" rtlCol="0">
            <a:spAutoFit/>
          </a:bodyPr>
          <a:lstStyle/>
          <a:p>
            <a:r>
              <a:rPr lang="en-US" b="1" dirty="0">
                <a:solidFill>
                  <a:schemeClr val="tx1">
                    <a:lumMod val="50000"/>
                  </a:schemeClr>
                </a:solidFill>
                <a:latin typeface="+mn-lt"/>
              </a:rPr>
              <a:t>DRAFT</a:t>
            </a:r>
          </a:p>
        </p:txBody>
      </p:sp>
      <p:sp>
        <p:nvSpPr>
          <p:cNvPr id="7" name="Rectangle 6">
            <a:extLst>
              <a:ext uri="{FF2B5EF4-FFF2-40B4-BE49-F238E27FC236}">
                <a16:creationId xmlns:a16="http://schemas.microsoft.com/office/drawing/2014/main" id="{80F9B635-C87A-45F8-80C0-F39B5C59B59D}"/>
              </a:ext>
            </a:extLst>
          </p:cNvPr>
          <p:cNvSpPr/>
          <p:nvPr/>
        </p:nvSpPr>
        <p:spPr>
          <a:xfrm>
            <a:off x="7419975" y="1545254"/>
            <a:ext cx="4629150" cy="954107"/>
          </a:xfrm>
          <a:prstGeom prst="rect">
            <a:avLst/>
          </a:prstGeom>
        </p:spPr>
        <p:txBody>
          <a:bodyPr wrap="square">
            <a:spAutoFit/>
          </a:bodyPr>
          <a:lstStyle/>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a:p>
        </p:txBody>
      </p:sp>
      <p:sp>
        <p:nvSpPr>
          <p:cNvPr id="6" name="TextBox 5">
            <a:extLst>
              <a:ext uri="{FF2B5EF4-FFF2-40B4-BE49-F238E27FC236}">
                <a16:creationId xmlns:a16="http://schemas.microsoft.com/office/drawing/2014/main" id="{51FF0E35-4208-44D9-8394-1DAA7F69AF26}"/>
              </a:ext>
            </a:extLst>
          </p:cNvPr>
          <p:cNvSpPr txBox="1"/>
          <p:nvPr/>
        </p:nvSpPr>
        <p:spPr>
          <a:xfrm>
            <a:off x="6862525" y="1028045"/>
            <a:ext cx="995881" cy="230832"/>
          </a:xfrm>
          <a:prstGeom prst="rect">
            <a:avLst/>
          </a:prstGeom>
          <a:noFill/>
        </p:spPr>
        <p:txBody>
          <a:bodyPr wrap="square" rtlCol="0">
            <a:spAutoFit/>
          </a:bodyPr>
          <a:lstStyle/>
          <a:p>
            <a:r>
              <a:rPr lang="en-US" sz="900" b="1" dirty="0">
                <a:solidFill>
                  <a:schemeClr val="tx1">
                    <a:lumMod val="65000"/>
                  </a:schemeClr>
                </a:solidFill>
              </a:rPr>
              <a:t>7</a:t>
            </a:r>
            <a:r>
              <a:rPr lang="en-US" sz="900" b="1" baseline="30000" dirty="0">
                <a:solidFill>
                  <a:schemeClr val="tx1">
                    <a:lumMod val="65000"/>
                  </a:schemeClr>
                </a:solidFill>
              </a:rPr>
              <a:t>th</a:t>
            </a:r>
            <a:r>
              <a:rPr lang="en-US" sz="900" b="1" dirty="0">
                <a:solidFill>
                  <a:schemeClr val="tx1">
                    <a:lumMod val="65000"/>
                  </a:schemeClr>
                </a:solidFill>
              </a:rPr>
              <a:t> Standard Rd</a:t>
            </a:r>
          </a:p>
        </p:txBody>
      </p:sp>
    </p:spTree>
    <p:extLst>
      <p:ext uri="{BB962C8B-B14F-4D97-AF65-F5344CB8AC3E}">
        <p14:creationId xmlns:p14="http://schemas.microsoft.com/office/powerpoint/2010/main" val="2048634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BAEF9-7012-43DF-A436-DF3C6F88B266}"/>
              </a:ext>
            </a:extLst>
          </p:cNvPr>
          <p:cNvSpPr>
            <a:spLocks noGrp="1"/>
          </p:cNvSpPr>
          <p:nvPr>
            <p:ph type="title"/>
          </p:nvPr>
        </p:nvSpPr>
        <p:spPr>
          <a:xfrm>
            <a:off x="807620" y="745154"/>
            <a:ext cx="4261089" cy="1600200"/>
          </a:xfrm>
        </p:spPr>
        <p:txBody>
          <a:bodyPr>
            <a:normAutofit fontScale="90000"/>
          </a:bodyPr>
          <a:lstStyle/>
          <a:p>
            <a:r>
              <a:rPr lang="en-US" sz="4900" b="1" dirty="0"/>
              <a:t>Preliminary Management Areas (MA)</a:t>
            </a:r>
            <a:endParaRPr lang="en-US" sz="4000" dirty="0"/>
          </a:p>
        </p:txBody>
      </p:sp>
      <p:pic>
        <p:nvPicPr>
          <p:cNvPr id="5" name="Content Placeholder 4">
            <a:extLst>
              <a:ext uri="{FF2B5EF4-FFF2-40B4-BE49-F238E27FC236}">
                <a16:creationId xmlns:a16="http://schemas.microsoft.com/office/drawing/2014/main" id="{8D662344-4986-4D50-89B1-4535B1D40515}"/>
              </a:ext>
            </a:extLst>
          </p:cNvPr>
          <p:cNvPicPr>
            <a:picLocks noGrp="1" noChangeAspect="1"/>
          </p:cNvPicPr>
          <p:nvPr>
            <p:ph type="pic" idx="1"/>
          </p:nvPr>
        </p:nvPicPr>
        <p:blipFill>
          <a:blip r:embed="rId2"/>
          <a:stretch>
            <a:fillRect/>
          </a:stretch>
        </p:blipFill>
        <p:spPr>
          <a:xfrm>
            <a:off x="5191125" y="660400"/>
            <a:ext cx="6858000" cy="5486400"/>
          </a:xfrm>
        </p:spPr>
      </p:pic>
      <p:sp>
        <p:nvSpPr>
          <p:cNvPr id="3" name="Text Placeholder 2">
            <a:extLst>
              <a:ext uri="{FF2B5EF4-FFF2-40B4-BE49-F238E27FC236}">
                <a16:creationId xmlns:a16="http://schemas.microsoft.com/office/drawing/2014/main" id="{AFC620AA-3402-4B5E-9316-5C32AB587181}"/>
              </a:ext>
            </a:extLst>
          </p:cNvPr>
          <p:cNvSpPr>
            <a:spLocks noGrp="1"/>
          </p:cNvSpPr>
          <p:nvPr>
            <p:ph type="body" sz="half" idx="2"/>
          </p:nvPr>
        </p:nvSpPr>
        <p:spPr>
          <a:xfrm>
            <a:off x="618902" y="2499361"/>
            <a:ext cx="4490833" cy="3571728"/>
          </a:xfrm>
        </p:spPr>
        <p:txBody>
          <a:bodyPr>
            <a:noAutofit/>
          </a:bodyPr>
          <a:lstStyle/>
          <a:p>
            <a:pPr marL="457200" indent="-457200">
              <a:buFont typeface="Arial" panose="020B0604020202020204" pitchFamily="34" charset="0"/>
              <a:buChar char="•"/>
            </a:pPr>
            <a:r>
              <a:rPr lang="en-US" sz="3600" dirty="0"/>
              <a:t>Based on land use and well use</a:t>
            </a:r>
          </a:p>
          <a:p>
            <a:pPr marL="914400" lvl="1" indent="-457200">
              <a:buFont typeface="Arial" panose="020B0604020202020204" pitchFamily="34" charset="0"/>
              <a:buChar char="•"/>
            </a:pPr>
            <a:r>
              <a:rPr lang="en-US" sz="2900" dirty="0"/>
              <a:t>Urban MA – 41%</a:t>
            </a:r>
          </a:p>
          <a:p>
            <a:pPr marL="914400" lvl="1" indent="-457200">
              <a:buFont typeface="Arial" panose="020B0604020202020204" pitchFamily="34" charset="0"/>
              <a:buChar char="•"/>
            </a:pPr>
            <a:r>
              <a:rPr lang="en-US" sz="2900" dirty="0"/>
              <a:t>Agricultural MA – 57%</a:t>
            </a:r>
          </a:p>
          <a:p>
            <a:pPr marL="914400" lvl="1" indent="-457200">
              <a:buFont typeface="Arial" panose="020B0604020202020204" pitchFamily="34" charset="0"/>
              <a:buChar char="•"/>
            </a:pPr>
            <a:r>
              <a:rPr lang="en-US" sz="2900" dirty="0"/>
              <a:t>Banking – 2%</a:t>
            </a:r>
          </a:p>
          <a:p>
            <a:pPr marL="457200" indent="-457200">
              <a:buFont typeface="Arial" panose="020B0604020202020204" pitchFamily="34" charset="0"/>
              <a:buChar char="•"/>
            </a:pPr>
            <a:endParaRPr lang="en-US" sz="3600" dirty="0"/>
          </a:p>
        </p:txBody>
      </p:sp>
      <p:sp>
        <p:nvSpPr>
          <p:cNvPr id="4" name="TextBox 3">
            <a:extLst>
              <a:ext uri="{FF2B5EF4-FFF2-40B4-BE49-F238E27FC236}">
                <a16:creationId xmlns:a16="http://schemas.microsoft.com/office/drawing/2014/main" id="{0F877A03-C292-49F2-8E37-73BEC366E46C}"/>
              </a:ext>
            </a:extLst>
          </p:cNvPr>
          <p:cNvSpPr txBox="1"/>
          <p:nvPr/>
        </p:nvSpPr>
        <p:spPr>
          <a:xfrm>
            <a:off x="618902" y="6189630"/>
            <a:ext cx="1485177" cy="369332"/>
          </a:xfrm>
          <a:prstGeom prst="rect">
            <a:avLst/>
          </a:prstGeom>
          <a:noFill/>
        </p:spPr>
        <p:txBody>
          <a:bodyPr wrap="square" rtlCol="0">
            <a:spAutoFit/>
          </a:bodyPr>
          <a:lstStyle/>
          <a:p>
            <a:r>
              <a:rPr lang="en-US" b="1" dirty="0">
                <a:solidFill>
                  <a:schemeClr val="tx1">
                    <a:lumMod val="50000"/>
                  </a:schemeClr>
                </a:solidFill>
                <a:latin typeface="+mn-lt"/>
              </a:rPr>
              <a:t>DRAFT</a:t>
            </a:r>
          </a:p>
        </p:txBody>
      </p:sp>
      <p:sp>
        <p:nvSpPr>
          <p:cNvPr id="7" name="Rectangle 6">
            <a:extLst>
              <a:ext uri="{FF2B5EF4-FFF2-40B4-BE49-F238E27FC236}">
                <a16:creationId xmlns:a16="http://schemas.microsoft.com/office/drawing/2014/main" id="{80F9B635-C87A-45F8-80C0-F39B5C59B59D}"/>
              </a:ext>
            </a:extLst>
          </p:cNvPr>
          <p:cNvSpPr/>
          <p:nvPr/>
        </p:nvSpPr>
        <p:spPr>
          <a:xfrm>
            <a:off x="7419975" y="1545254"/>
            <a:ext cx="4629150" cy="954107"/>
          </a:xfrm>
          <a:prstGeom prst="rect">
            <a:avLst/>
          </a:prstGeom>
        </p:spPr>
        <p:txBody>
          <a:bodyPr wrap="square">
            <a:spAutoFit/>
          </a:bodyPr>
          <a:lstStyle/>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a:p>
        </p:txBody>
      </p:sp>
      <p:sp>
        <p:nvSpPr>
          <p:cNvPr id="6" name="TextBox 5">
            <a:extLst>
              <a:ext uri="{FF2B5EF4-FFF2-40B4-BE49-F238E27FC236}">
                <a16:creationId xmlns:a16="http://schemas.microsoft.com/office/drawing/2014/main" id="{4E71D8AF-D1E9-44D6-B5E2-B7AF747D4614}"/>
              </a:ext>
            </a:extLst>
          </p:cNvPr>
          <p:cNvSpPr txBox="1"/>
          <p:nvPr/>
        </p:nvSpPr>
        <p:spPr>
          <a:xfrm>
            <a:off x="7703600" y="2552605"/>
            <a:ext cx="1576057" cy="461665"/>
          </a:xfrm>
          <a:prstGeom prst="rect">
            <a:avLst/>
          </a:prstGeom>
          <a:noFill/>
        </p:spPr>
        <p:txBody>
          <a:bodyPr wrap="square" rtlCol="0">
            <a:spAutoFit/>
          </a:bodyPr>
          <a:lstStyle/>
          <a:p>
            <a:r>
              <a:rPr lang="en-US" sz="2400" b="1" spc="50" dirty="0">
                <a:ln w="0"/>
                <a:solidFill>
                  <a:schemeClr val="bg2"/>
                </a:solidFill>
                <a:effectLst>
                  <a:innerShdw blurRad="63500" dist="50800" dir="13500000">
                    <a:srgbClr val="000000">
                      <a:alpha val="50000"/>
                    </a:srgbClr>
                  </a:innerShdw>
                </a:effectLst>
              </a:rPr>
              <a:t>Urban MA</a:t>
            </a:r>
          </a:p>
        </p:txBody>
      </p:sp>
      <p:sp>
        <p:nvSpPr>
          <p:cNvPr id="8" name="TextBox 7">
            <a:extLst>
              <a:ext uri="{FF2B5EF4-FFF2-40B4-BE49-F238E27FC236}">
                <a16:creationId xmlns:a16="http://schemas.microsoft.com/office/drawing/2014/main" id="{31EA3844-71A6-4046-98B3-1C7011BB0E34}"/>
              </a:ext>
            </a:extLst>
          </p:cNvPr>
          <p:cNvSpPr txBox="1"/>
          <p:nvPr/>
        </p:nvSpPr>
        <p:spPr>
          <a:xfrm>
            <a:off x="7427143" y="3984783"/>
            <a:ext cx="2385964" cy="461665"/>
          </a:xfrm>
          <a:prstGeom prst="rect">
            <a:avLst/>
          </a:prstGeom>
          <a:noFill/>
        </p:spPr>
        <p:txBody>
          <a:bodyPr wrap="square" rtlCol="0">
            <a:spAutoFit/>
          </a:bodyPr>
          <a:lstStyle/>
          <a:p>
            <a:r>
              <a:rPr lang="en-US" sz="2400" b="1" spc="50" dirty="0">
                <a:ln w="0"/>
                <a:solidFill>
                  <a:srgbClr val="D00005"/>
                </a:solidFill>
                <a:effectLst>
                  <a:innerShdw blurRad="63500" dist="50800" dir="13500000">
                    <a:srgbClr val="000000">
                      <a:alpha val="50000"/>
                    </a:srgbClr>
                  </a:innerShdw>
                </a:effectLst>
              </a:rPr>
              <a:t>Agricultural MA</a:t>
            </a:r>
          </a:p>
        </p:txBody>
      </p:sp>
      <p:sp>
        <p:nvSpPr>
          <p:cNvPr id="9" name="TextBox 8">
            <a:extLst>
              <a:ext uri="{FF2B5EF4-FFF2-40B4-BE49-F238E27FC236}">
                <a16:creationId xmlns:a16="http://schemas.microsoft.com/office/drawing/2014/main" id="{A995BF76-32F4-4E82-BE39-06B54C485F6B}"/>
              </a:ext>
            </a:extLst>
          </p:cNvPr>
          <p:cNvSpPr txBox="1"/>
          <p:nvPr/>
        </p:nvSpPr>
        <p:spPr>
          <a:xfrm>
            <a:off x="5109735" y="2260600"/>
            <a:ext cx="2065408" cy="830997"/>
          </a:xfrm>
          <a:prstGeom prst="rect">
            <a:avLst/>
          </a:prstGeom>
          <a:noFill/>
        </p:spPr>
        <p:txBody>
          <a:bodyPr wrap="square" rtlCol="0">
            <a:spAutoFit/>
          </a:bodyPr>
          <a:lstStyle/>
          <a:p>
            <a:pPr algn="ctr"/>
            <a:r>
              <a:rPr lang="en-US" sz="2400" b="1" spc="50" dirty="0">
                <a:ln w="0"/>
                <a:solidFill>
                  <a:srgbClr val="7030A0"/>
                </a:solidFill>
                <a:effectLst>
                  <a:innerShdw blurRad="63500" dist="50800" dir="13500000">
                    <a:srgbClr val="000000">
                      <a:alpha val="50000"/>
                    </a:srgbClr>
                  </a:innerShdw>
                </a:effectLst>
              </a:rPr>
              <a:t>Banking</a:t>
            </a:r>
          </a:p>
          <a:p>
            <a:pPr algn="ctr"/>
            <a:r>
              <a:rPr lang="en-US" sz="2400" b="1" spc="50" dirty="0">
                <a:ln w="0"/>
                <a:solidFill>
                  <a:srgbClr val="7030A0"/>
                </a:solidFill>
                <a:effectLst>
                  <a:innerShdw blurRad="63500" dist="50800" dir="13500000">
                    <a:srgbClr val="000000">
                      <a:alpha val="50000"/>
                    </a:srgbClr>
                  </a:innerShdw>
                </a:effectLst>
              </a:rPr>
              <a:t>MA</a:t>
            </a:r>
          </a:p>
        </p:txBody>
      </p:sp>
      <p:cxnSp>
        <p:nvCxnSpPr>
          <p:cNvPr id="11" name="Straight Arrow Connector 10">
            <a:extLst>
              <a:ext uri="{FF2B5EF4-FFF2-40B4-BE49-F238E27FC236}">
                <a16:creationId xmlns:a16="http://schemas.microsoft.com/office/drawing/2014/main" id="{F580CC8E-5CD5-4028-B549-DEF0FC32AE3B}"/>
              </a:ext>
            </a:extLst>
          </p:cNvPr>
          <p:cNvCxnSpPr>
            <a:cxnSpLocks/>
          </p:cNvCxnSpPr>
          <p:nvPr/>
        </p:nvCxnSpPr>
        <p:spPr>
          <a:xfrm>
            <a:off x="6461760" y="2783437"/>
            <a:ext cx="335280" cy="142643"/>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6805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745"/>
            <a:ext cx="12192000" cy="1325563"/>
          </a:xfrm>
        </p:spPr>
        <p:txBody>
          <a:bodyPr>
            <a:noAutofit/>
          </a:bodyPr>
          <a:lstStyle/>
          <a:p>
            <a:pPr algn="ctr"/>
            <a:r>
              <a:rPr lang="en-US" sz="4800" dirty="0"/>
              <a:t>Sustainability Indicators</a:t>
            </a:r>
          </a:p>
        </p:txBody>
      </p:sp>
      <p:sp>
        <p:nvSpPr>
          <p:cNvPr id="16" name="TextBox 15"/>
          <p:cNvSpPr txBox="1"/>
          <p:nvPr/>
        </p:nvSpPr>
        <p:spPr>
          <a:xfrm>
            <a:off x="1875099" y="1224185"/>
            <a:ext cx="10316901" cy="523220"/>
          </a:xfrm>
          <a:prstGeom prst="rect">
            <a:avLst/>
          </a:prstGeom>
          <a:noFill/>
        </p:spPr>
        <p:txBody>
          <a:bodyPr wrap="square" rtlCol="0">
            <a:spAutoFit/>
          </a:bodyPr>
          <a:lstStyle/>
          <a:p>
            <a:r>
              <a:rPr lang="en-US" sz="2800" dirty="0">
                <a:solidFill>
                  <a:schemeClr val="accent6">
                    <a:lumMod val="40000"/>
                    <a:lumOff val="60000"/>
                  </a:schemeClr>
                </a:solidFill>
              </a:rPr>
              <a:t>Chronic Lowering of Water Levels</a:t>
            </a:r>
          </a:p>
        </p:txBody>
      </p:sp>
      <p:sp>
        <p:nvSpPr>
          <p:cNvPr id="18" name="TextBox 17"/>
          <p:cNvSpPr txBox="1"/>
          <p:nvPr/>
        </p:nvSpPr>
        <p:spPr>
          <a:xfrm>
            <a:off x="1875099" y="2153789"/>
            <a:ext cx="10000526" cy="523220"/>
          </a:xfrm>
          <a:prstGeom prst="rect">
            <a:avLst/>
          </a:prstGeom>
          <a:noFill/>
        </p:spPr>
        <p:txBody>
          <a:bodyPr wrap="square" rtlCol="0">
            <a:spAutoFit/>
          </a:bodyPr>
          <a:lstStyle/>
          <a:p>
            <a:r>
              <a:rPr lang="en-US" sz="2800" dirty="0">
                <a:solidFill>
                  <a:schemeClr val="accent6">
                    <a:lumMod val="40000"/>
                    <a:lumOff val="60000"/>
                  </a:schemeClr>
                </a:solidFill>
              </a:rPr>
              <a:t>Reduction of Groundwater Storage</a:t>
            </a:r>
          </a:p>
        </p:txBody>
      </p:sp>
      <p:sp>
        <p:nvSpPr>
          <p:cNvPr id="19" name="TextBox 18"/>
          <p:cNvSpPr txBox="1"/>
          <p:nvPr/>
        </p:nvSpPr>
        <p:spPr>
          <a:xfrm>
            <a:off x="1875098" y="3078414"/>
            <a:ext cx="10000526" cy="523220"/>
          </a:xfrm>
          <a:prstGeom prst="rect">
            <a:avLst/>
          </a:prstGeom>
          <a:noFill/>
        </p:spPr>
        <p:txBody>
          <a:bodyPr wrap="square" rtlCol="0">
            <a:spAutoFit/>
          </a:bodyPr>
          <a:lstStyle/>
          <a:p>
            <a:r>
              <a:rPr lang="en-US" sz="2800" dirty="0">
                <a:solidFill>
                  <a:schemeClr val="accent6">
                    <a:lumMod val="40000"/>
                    <a:lumOff val="60000"/>
                  </a:schemeClr>
                </a:solidFill>
              </a:rPr>
              <a:t>Degradation of Water Quality caused by management actions</a:t>
            </a:r>
          </a:p>
        </p:txBody>
      </p:sp>
      <p:sp>
        <p:nvSpPr>
          <p:cNvPr id="20" name="TextBox 19"/>
          <p:cNvSpPr txBox="1"/>
          <p:nvPr/>
        </p:nvSpPr>
        <p:spPr>
          <a:xfrm>
            <a:off x="1875098" y="3990152"/>
            <a:ext cx="10000526" cy="523220"/>
          </a:xfrm>
          <a:prstGeom prst="rect">
            <a:avLst/>
          </a:prstGeom>
          <a:noFill/>
        </p:spPr>
        <p:txBody>
          <a:bodyPr wrap="square" rtlCol="0">
            <a:spAutoFit/>
          </a:bodyPr>
          <a:lstStyle/>
          <a:p>
            <a:r>
              <a:rPr lang="en-US" sz="2800" dirty="0">
                <a:solidFill>
                  <a:schemeClr val="accent6">
                    <a:lumMod val="40000"/>
                    <a:lumOff val="60000"/>
                  </a:schemeClr>
                </a:solidFill>
              </a:rPr>
              <a:t>Land subsidence affecting land use</a:t>
            </a:r>
          </a:p>
        </p:txBody>
      </p:sp>
      <p:sp>
        <p:nvSpPr>
          <p:cNvPr id="21" name="TextBox 20"/>
          <p:cNvSpPr txBox="1"/>
          <p:nvPr/>
        </p:nvSpPr>
        <p:spPr>
          <a:xfrm>
            <a:off x="1875098" y="4966171"/>
            <a:ext cx="10000526" cy="523220"/>
          </a:xfrm>
          <a:prstGeom prst="rect">
            <a:avLst/>
          </a:prstGeom>
          <a:noFill/>
        </p:spPr>
        <p:txBody>
          <a:bodyPr wrap="square" rtlCol="0">
            <a:spAutoFit/>
          </a:bodyPr>
          <a:lstStyle/>
          <a:p>
            <a:r>
              <a:rPr lang="en-US" sz="2800" dirty="0">
                <a:solidFill>
                  <a:schemeClr val="accent6">
                    <a:lumMod val="40000"/>
                    <a:lumOff val="60000"/>
                  </a:schemeClr>
                </a:solidFill>
              </a:rPr>
              <a:t>Depletion of Interconnected Surface Water affecting beneficial use</a:t>
            </a:r>
          </a:p>
        </p:txBody>
      </p:sp>
      <p:grpSp>
        <p:nvGrpSpPr>
          <p:cNvPr id="3" name="Group 2">
            <a:extLst>
              <a:ext uri="{FF2B5EF4-FFF2-40B4-BE49-F238E27FC236}">
                <a16:creationId xmlns:a16="http://schemas.microsoft.com/office/drawing/2014/main" id="{B4D2D45C-D1AA-4C7D-BCC9-952FA31C3A88}"/>
              </a:ext>
            </a:extLst>
          </p:cNvPr>
          <p:cNvGrpSpPr/>
          <p:nvPr/>
        </p:nvGrpSpPr>
        <p:grpSpPr>
          <a:xfrm>
            <a:off x="741959" y="1105656"/>
            <a:ext cx="818313" cy="4473968"/>
            <a:chOff x="758756" y="1205803"/>
            <a:chExt cx="818313" cy="4473968"/>
          </a:xfrm>
        </p:grpSpPr>
        <p:pic>
          <p:nvPicPr>
            <p:cNvPr id="17" name="Picture 16">
              <a:extLst>
                <a:ext uri="{FF2B5EF4-FFF2-40B4-BE49-F238E27FC236}">
                  <a16:creationId xmlns:a16="http://schemas.microsoft.com/office/drawing/2014/main" id="{ECF26834-DB05-4421-890E-1C6ADD87FB6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8756" y="1205803"/>
              <a:ext cx="786930" cy="796412"/>
            </a:xfrm>
            <a:prstGeom prst="rect">
              <a:avLst/>
            </a:prstGeom>
          </p:spPr>
        </p:pic>
        <p:pic>
          <p:nvPicPr>
            <p:cNvPr id="22" name="Picture 21">
              <a:extLst>
                <a:ext uri="{FF2B5EF4-FFF2-40B4-BE49-F238E27FC236}">
                  <a16:creationId xmlns:a16="http://schemas.microsoft.com/office/drawing/2014/main" id="{302AA6F0-E761-4940-9055-0FF939964F0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8757" y="2124357"/>
              <a:ext cx="785960" cy="806635"/>
            </a:xfrm>
            <a:prstGeom prst="rect">
              <a:avLst/>
            </a:prstGeom>
          </p:spPr>
        </p:pic>
        <p:pic>
          <p:nvPicPr>
            <p:cNvPr id="24" name="Picture 23">
              <a:extLst>
                <a:ext uri="{FF2B5EF4-FFF2-40B4-BE49-F238E27FC236}">
                  <a16:creationId xmlns:a16="http://schemas.microsoft.com/office/drawing/2014/main" id="{E52A42BE-6E08-4167-9FF7-EE68F9BAC65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89223" y="3043247"/>
              <a:ext cx="778646" cy="788028"/>
            </a:xfrm>
            <a:prstGeom prst="rect">
              <a:avLst/>
            </a:prstGeom>
          </p:spPr>
        </p:pic>
        <p:pic>
          <p:nvPicPr>
            <p:cNvPr id="25" name="Picture 24">
              <a:extLst>
                <a:ext uri="{FF2B5EF4-FFF2-40B4-BE49-F238E27FC236}">
                  <a16:creationId xmlns:a16="http://schemas.microsoft.com/office/drawing/2014/main" id="{6578CCFC-E63E-41C5-B4C8-18BD8292079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83465" y="3953417"/>
              <a:ext cx="788993" cy="804329"/>
            </a:xfrm>
            <a:prstGeom prst="rect">
              <a:avLst/>
            </a:prstGeom>
          </p:spPr>
        </p:pic>
        <p:pic>
          <p:nvPicPr>
            <p:cNvPr id="26" name="Picture 25">
              <a:extLst>
                <a:ext uri="{FF2B5EF4-FFF2-40B4-BE49-F238E27FC236}">
                  <a16:creationId xmlns:a16="http://schemas.microsoft.com/office/drawing/2014/main" id="{D5026143-B45A-4C8C-9699-371B7089B35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97691" y="4879891"/>
              <a:ext cx="779378" cy="799880"/>
            </a:xfrm>
            <a:prstGeom prst="rect">
              <a:avLst/>
            </a:prstGeom>
          </p:spPr>
        </p:pic>
      </p:grpSp>
      <p:sp>
        <p:nvSpPr>
          <p:cNvPr id="4" name="TextBox 3">
            <a:extLst>
              <a:ext uri="{FF2B5EF4-FFF2-40B4-BE49-F238E27FC236}">
                <a16:creationId xmlns:a16="http://schemas.microsoft.com/office/drawing/2014/main" id="{04738329-1703-4580-8A12-2733B8ACD028}"/>
              </a:ext>
            </a:extLst>
          </p:cNvPr>
          <p:cNvSpPr txBox="1"/>
          <p:nvPr/>
        </p:nvSpPr>
        <p:spPr>
          <a:xfrm>
            <a:off x="1950028" y="5664809"/>
            <a:ext cx="9140059" cy="954107"/>
          </a:xfrm>
          <a:prstGeom prst="rect">
            <a:avLst/>
          </a:prstGeom>
          <a:noFill/>
        </p:spPr>
        <p:txBody>
          <a:bodyPr wrap="square" rtlCol="0">
            <a:spAutoFit/>
          </a:bodyPr>
          <a:lstStyle/>
          <a:p>
            <a:r>
              <a:rPr lang="en-US" sz="2800" dirty="0"/>
              <a:t>If a sustainability indicator is determined to be significant and unreasonable , then it is an Undesirable Result</a:t>
            </a:r>
          </a:p>
        </p:txBody>
      </p:sp>
      <p:sp>
        <p:nvSpPr>
          <p:cNvPr id="15" name="TextBox 14">
            <a:extLst>
              <a:ext uri="{FF2B5EF4-FFF2-40B4-BE49-F238E27FC236}">
                <a16:creationId xmlns:a16="http://schemas.microsoft.com/office/drawing/2014/main" id="{893DD3AB-821B-4AD7-9EEA-AFDECF263547}"/>
              </a:ext>
            </a:extLst>
          </p:cNvPr>
          <p:cNvSpPr txBox="1"/>
          <p:nvPr/>
        </p:nvSpPr>
        <p:spPr>
          <a:xfrm>
            <a:off x="618902" y="6189630"/>
            <a:ext cx="1485177" cy="369332"/>
          </a:xfrm>
          <a:prstGeom prst="rect">
            <a:avLst/>
          </a:prstGeom>
          <a:noFill/>
        </p:spPr>
        <p:txBody>
          <a:bodyPr wrap="square" rtlCol="0">
            <a:spAutoFit/>
          </a:bodyPr>
          <a:lstStyle/>
          <a:p>
            <a:r>
              <a:rPr lang="en-US" b="1" dirty="0">
                <a:solidFill>
                  <a:schemeClr val="tx1">
                    <a:lumMod val="50000"/>
                  </a:schemeClr>
                </a:solidFill>
                <a:latin typeface="+mn-lt"/>
              </a:rPr>
              <a:t>DRAFT</a:t>
            </a:r>
          </a:p>
        </p:txBody>
      </p:sp>
    </p:spTree>
    <p:extLst>
      <p:ext uri="{BB962C8B-B14F-4D97-AF65-F5344CB8AC3E}">
        <p14:creationId xmlns:p14="http://schemas.microsoft.com/office/powerpoint/2010/main" val="25055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BAEF9-7012-43DF-A436-DF3C6F88B266}"/>
              </a:ext>
            </a:extLst>
          </p:cNvPr>
          <p:cNvSpPr>
            <a:spLocks noGrp="1"/>
          </p:cNvSpPr>
          <p:nvPr>
            <p:ph type="title"/>
          </p:nvPr>
        </p:nvSpPr>
        <p:spPr>
          <a:xfrm>
            <a:off x="1240155" y="149354"/>
            <a:ext cx="3950970" cy="1600200"/>
          </a:xfrm>
        </p:spPr>
        <p:txBody>
          <a:bodyPr>
            <a:normAutofit/>
          </a:bodyPr>
          <a:lstStyle/>
          <a:p>
            <a:r>
              <a:rPr lang="en-US" sz="4900" b="1" dirty="0"/>
              <a:t>Balance High and Low WLs</a:t>
            </a:r>
            <a:endParaRPr lang="en-US" sz="4000" dirty="0"/>
          </a:p>
        </p:txBody>
      </p:sp>
      <p:pic>
        <p:nvPicPr>
          <p:cNvPr id="5" name="Content Placeholder 4">
            <a:extLst>
              <a:ext uri="{FF2B5EF4-FFF2-40B4-BE49-F238E27FC236}">
                <a16:creationId xmlns:a16="http://schemas.microsoft.com/office/drawing/2014/main" id="{8D662344-4986-4D50-89B1-4535B1D40515}"/>
              </a:ext>
            </a:extLst>
          </p:cNvPr>
          <p:cNvPicPr>
            <a:picLocks noGrp="1" noChangeAspect="1"/>
          </p:cNvPicPr>
          <p:nvPr>
            <p:ph type="pic" idx="1"/>
          </p:nvPr>
        </p:nvPicPr>
        <p:blipFill>
          <a:blip r:embed="rId2"/>
          <a:stretch>
            <a:fillRect/>
          </a:stretch>
        </p:blipFill>
        <p:spPr>
          <a:xfrm>
            <a:off x="5191125" y="660400"/>
            <a:ext cx="6858000" cy="5486400"/>
          </a:xfrm>
        </p:spPr>
      </p:pic>
      <p:sp>
        <p:nvSpPr>
          <p:cNvPr id="3" name="Text Placeholder 2">
            <a:extLst>
              <a:ext uri="{FF2B5EF4-FFF2-40B4-BE49-F238E27FC236}">
                <a16:creationId xmlns:a16="http://schemas.microsoft.com/office/drawing/2014/main" id="{AFC620AA-3402-4B5E-9316-5C32AB587181}"/>
              </a:ext>
            </a:extLst>
          </p:cNvPr>
          <p:cNvSpPr>
            <a:spLocks noGrp="1"/>
          </p:cNvSpPr>
          <p:nvPr>
            <p:ph type="body" sz="half" idx="2"/>
          </p:nvPr>
        </p:nvSpPr>
        <p:spPr>
          <a:xfrm>
            <a:off x="618902" y="1867707"/>
            <a:ext cx="4572223" cy="4646932"/>
          </a:xfrm>
        </p:spPr>
        <p:txBody>
          <a:bodyPr>
            <a:normAutofit/>
          </a:bodyPr>
          <a:lstStyle/>
          <a:p>
            <a:pPr marL="457200" indent="-457200">
              <a:spcBef>
                <a:spcPts val="1800"/>
              </a:spcBef>
              <a:buFont typeface="Arial" panose="020B0604020202020204" pitchFamily="34" charset="0"/>
              <a:buChar char="•"/>
            </a:pPr>
            <a:r>
              <a:rPr lang="en-US" sz="2800" dirty="0"/>
              <a:t>Municipal wells went dry or experienced problems during drought – keep water levels above historic lows</a:t>
            </a:r>
          </a:p>
          <a:p>
            <a:pPr marL="457200" indent="-457200">
              <a:spcBef>
                <a:spcPts val="1800"/>
              </a:spcBef>
              <a:buFont typeface="Arial" panose="020B0604020202020204" pitchFamily="34" charset="0"/>
              <a:buChar char="•"/>
            </a:pPr>
            <a:r>
              <a:rPr lang="en-US" sz="2800" dirty="0"/>
              <a:t>Agricultural and banking wells require lower water levels</a:t>
            </a:r>
          </a:p>
          <a:p>
            <a:pPr marL="457200" indent="-457200">
              <a:spcBef>
                <a:spcPts val="1800"/>
              </a:spcBef>
              <a:buFont typeface="Arial" panose="020B0604020202020204" pitchFamily="34" charset="0"/>
              <a:buChar char="•"/>
            </a:pPr>
            <a:r>
              <a:rPr lang="en-US" sz="2800" dirty="0"/>
              <a:t>Balance needs of KRGSA wells</a:t>
            </a:r>
          </a:p>
        </p:txBody>
      </p:sp>
      <p:sp>
        <p:nvSpPr>
          <p:cNvPr id="4" name="TextBox 3">
            <a:extLst>
              <a:ext uri="{FF2B5EF4-FFF2-40B4-BE49-F238E27FC236}">
                <a16:creationId xmlns:a16="http://schemas.microsoft.com/office/drawing/2014/main" id="{0F877A03-C292-49F2-8E37-73BEC366E46C}"/>
              </a:ext>
            </a:extLst>
          </p:cNvPr>
          <p:cNvSpPr txBox="1"/>
          <p:nvPr/>
        </p:nvSpPr>
        <p:spPr>
          <a:xfrm>
            <a:off x="618902" y="6189630"/>
            <a:ext cx="1485177" cy="369332"/>
          </a:xfrm>
          <a:prstGeom prst="rect">
            <a:avLst/>
          </a:prstGeom>
          <a:noFill/>
        </p:spPr>
        <p:txBody>
          <a:bodyPr wrap="square" rtlCol="0">
            <a:spAutoFit/>
          </a:bodyPr>
          <a:lstStyle/>
          <a:p>
            <a:r>
              <a:rPr lang="en-US" b="1" dirty="0">
                <a:solidFill>
                  <a:schemeClr val="tx1">
                    <a:lumMod val="50000"/>
                  </a:schemeClr>
                </a:solidFill>
                <a:latin typeface="+mn-lt"/>
              </a:rPr>
              <a:t>DRAFT</a:t>
            </a:r>
          </a:p>
        </p:txBody>
      </p:sp>
      <p:sp>
        <p:nvSpPr>
          <p:cNvPr id="7" name="Rectangle 6">
            <a:extLst>
              <a:ext uri="{FF2B5EF4-FFF2-40B4-BE49-F238E27FC236}">
                <a16:creationId xmlns:a16="http://schemas.microsoft.com/office/drawing/2014/main" id="{80F9B635-C87A-45F8-80C0-F39B5C59B59D}"/>
              </a:ext>
            </a:extLst>
          </p:cNvPr>
          <p:cNvSpPr/>
          <p:nvPr/>
        </p:nvSpPr>
        <p:spPr>
          <a:xfrm>
            <a:off x="7419975" y="1545254"/>
            <a:ext cx="4629150" cy="954107"/>
          </a:xfrm>
          <a:prstGeom prst="rect">
            <a:avLst/>
          </a:prstGeom>
        </p:spPr>
        <p:txBody>
          <a:bodyPr wrap="square">
            <a:spAutoFit/>
          </a:bodyPr>
          <a:lstStyle/>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a:p>
        </p:txBody>
      </p:sp>
      <p:sp>
        <p:nvSpPr>
          <p:cNvPr id="6" name="TextBox 5">
            <a:extLst>
              <a:ext uri="{FF2B5EF4-FFF2-40B4-BE49-F238E27FC236}">
                <a16:creationId xmlns:a16="http://schemas.microsoft.com/office/drawing/2014/main" id="{51FF0E35-4208-44D9-8394-1DAA7F69AF26}"/>
              </a:ext>
            </a:extLst>
          </p:cNvPr>
          <p:cNvSpPr txBox="1"/>
          <p:nvPr/>
        </p:nvSpPr>
        <p:spPr>
          <a:xfrm>
            <a:off x="6862525" y="1028045"/>
            <a:ext cx="995881" cy="230832"/>
          </a:xfrm>
          <a:prstGeom prst="rect">
            <a:avLst/>
          </a:prstGeom>
          <a:noFill/>
        </p:spPr>
        <p:txBody>
          <a:bodyPr wrap="square" rtlCol="0">
            <a:spAutoFit/>
          </a:bodyPr>
          <a:lstStyle/>
          <a:p>
            <a:r>
              <a:rPr lang="en-US" sz="900" b="1" dirty="0">
                <a:solidFill>
                  <a:schemeClr val="tx1">
                    <a:lumMod val="65000"/>
                  </a:schemeClr>
                </a:solidFill>
              </a:rPr>
              <a:t>7</a:t>
            </a:r>
            <a:r>
              <a:rPr lang="en-US" sz="900" b="1" baseline="30000" dirty="0">
                <a:solidFill>
                  <a:schemeClr val="tx1">
                    <a:lumMod val="65000"/>
                  </a:schemeClr>
                </a:solidFill>
              </a:rPr>
              <a:t>th</a:t>
            </a:r>
            <a:r>
              <a:rPr lang="en-US" sz="900" b="1" dirty="0">
                <a:solidFill>
                  <a:schemeClr val="tx1">
                    <a:lumMod val="65000"/>
                  </a:schemeClr>
                </a:solidFill>
              </a:rPr>
              <a:t> Standard Rd</a:t>
            </a:r>
          </a:p>
        </p:txBody>
      </p:sp>
      <p:pic>
        <p:nvPicPr>
          <p:cNvPr id="8" name="Picture 7">
            <a:extLst>
              <a:ext uri="{FF2B5EF4-FFF2-40B4-BE49-F238E27FC236}">
                <a16:creationId xmlns:a16="http://schemas.microsoft.com/office/drawing/2014/main" id="{02B2DB6C-902C-4FE5-82A0-830F3AF2604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2875" y="105149"/>
            <a:ext cx="1097280" cy="1110501"/>
          </a:xfrm>
          <a:prstGeom prst="rect">
            <a:avLst/>
          </a:prstGeom>
        </p:spPr>
      </p:pic>
    </p:spTree>
    <p:extLst>
      <p:ext uri="{BB962C8B-B14F-4D97-AF65-F5344CB8AC3E}">
        <p14:creationId xmlns:p14="http://schemas.microsoft.com/office/powerpoint/2010/main" val="305788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Depth</Template>
  <TotalTime>15952</TotalTime>
  <Words>2809</Words>
  <Application>Microsoft Office PowerPoint</Application>
  <PresentationFormat>Widescreen</PresentationFormat>
  <Paragraphs>411</Paragraphs>
  <Slides>41</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Corbel</vt:lpstr>
      <vt:lpstr>Times New Roman</vt:lpstr>
      <vt:lpstr>Depth</vt:lpstr>
      <vt:lpstr>KRGSA Groundwater Sustainability Plan (GSP) Final Draft </vt:lpstr>
      <vt:lpstr>KRGSA Sustainability Goal</vt:lpstr>
      <vt:lpstr>KRGSA GSP Organization</vt:lpstr>
      <vt:lpstr>KRGSA GSP Plan Area </vt:lpstr>
      <vt:lpstr>Land Use in the KRGSA Plan Area </vt:lpstr>
      <vt:lpstr>Active Wells in the KRGSA </vt:lpstr>
      <vt:lpstr>Preliminary Management Areas (MA)</vt:lpstr>
      <vt:lpstr>Sustainability Indicators</vt:lpstr>
      <vt:lpstr>Balance High and Low WLs</vt:lpstr>
      <vt:lpstr>Reduction of Groundwater in Storage</vt:lpstr>
      <vt:lpstr>Projected Water Budgets Future Deficits</vt:lpstr>
      <vt:lpstr>Projected Water Budgets  C2VSimFG-Kern Model</vt:lpstr>
      <vt:lpstr>Constituent of Concern Arsenic </vt:lpstr>
      <vt:lpstr>Inelastic Land Subsidence </vt:lpstr>
      <vt:lpstr>Subsidence and Critical Infrastructure</vt:lpstr>
      <vt:lpstr>Analysis of Interconnected Surface Water</vt:lpstr>
      <vt:lpstr>Analysis of Interconnected Surface Water</vt:lpstr>
      <vt:lpstr>Sustainability Considerations</vt:lpstr>
      <vt:lpstr>Approach to Minimum Thresholds</vt:lpstr>
      <vt:lpstr>Approach to Undesirable Results</vt:lpstr>
      <vt:lpstr>Assignment of Minimum Thresholds (MTs) and Measurable Objectives (MOs)</vt:lpstr>
      <vt:lpstr>Improved GSP Monitoring Network</vt:lpstr>
      <vt:lpstr>Adjustments to MTs: Input from Small Water Systems</vt:lpstr>
      <vt:lpstr>KRGSA Subsidence Monitoring </vt:lpstr>
      <vt:lpstr>GSP Projects to Address Future Water Budget Deficits  Up to about 150,000 AFY of additional KRGSA supply</vt:lpstr>
      <vt:lpstr>Key GSP Projects</vt:lpstr>
      <vt:lpstr>Key GSP Projects</vt:lpstr>
      <vt:lpstr>Key GSP Projects</vt:lpstr>
      <vt:lpstr>Projected Water Budgets with GSP Projects</vt:lpstr>
      <vt:lpstr>Management Actions – KRGSA Policies</vt:lpstr>
      <vt:lpstr>Additional Changes/Additions to Draft GSP New Lands Added</vt:lpstr>
      <vt:lpstr>Public Comments on the Draft GSP</vt:lpstr>
      <vt:lpstr>Public Comments Leadership Counsel for Justice &amp; Accountability</vt:lpstr>
      <vt:lpstr>Response to Public Comments – Water Budget  Leadership Counsel for Justice &amp; Accountability</vt:lpstr>
      <vt:lpstr>Response to Public Comments – Water Quality  Leadership Counsel for Justice &amp; Accountability</vt:lpstr>
      <vt:lpstr>Public Comments –  Dry Well Analysis Leadership Counsel</vt:lpstr>
      <vt:lpstr>Response to Public Comments –  Dry Well Analysis Leadership Counsel</vt:lpstr>
      <vt:lpstr>Public Comments and Responses California Department of Fish and Wildlife</vt:lpstr>
      <vt:lpstr>Additional Public Comments California Department of Fish and Wildlife</vt:lpstr>
      <vt:lpstr>Next Steps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Turlock LGA Project</dc:title>
  <dc:creator>Phyllis Stanin</dc:creator>
  <cp:lastModifiedBy>Lorraine Reza</cp:lastModifiedBy>
  <cp:revision>2255</cp:revision>
  <cp:lastPrinted>2019-02-05T03:42:16Z</cp:lastPrinted>
  <dcterms:created xsi:type="dcterms:W3CDTF">2014-01-14T01:59:50Z</dcterms:created>
  <dcterms:modified xsi:type="dcterms:W3CDTF">2019-12-05T23:57:29Z</dcterms:modified>
</cp:coreProperties>
</file>